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8"/>
  </p:notesMasterIdLst>
  <p:sldIdLst>
    <p:sldId id="329" r:id="rId2"/>
    <p:sldId id="328" r:id="rId3"/>
    <p:sldId id="265" r:id="rId4"/>
    <p:sldId id="266" r:id="rId5"/>
    <p:sldId id="311" r:id="rId6"/>
    <p:sldId id="313" r:id="rId7"/>
    <p:sldId id="269" r:id="rId8"/>
    <p:sldId id="271" r:id="rId9"/>
    <p:sldId id="314" r:id="rId10"/>
    <p:sldId id="315" r:id="rId11"/>
    <p:sldId id="316" r:id="rId12"/>
    <p:sldId id="285" r:id="rId13"/>
    <p:sldId id="317" r:id="rId14"/>
    <p:sldId id="283" r:id="rId15"/>
    <p:sldId id="318" r:id="rId16"/>
    <p:sldId id="291" r:id="rId17"/>
    <p:sldId id="319" r:id="rId18"/>
    <p:sldId id="320" r:id="rId19"/>
    <p:sldId id="299" r:id="rId20"/>
    <p:sldId id="300" r:id="rId21"/>
    <p:sldId id="302" r:id="rId22"/>
    <p:sldId id="301" r:id="rId23"/>
    <p:sldId id="321" r:id="rId24"/>
    <p:sldId id="324" r:id="rId25"/>
    <p:sldId id="325" r:id="rId26"/>
    <p:sldId id="305"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75D5237E-2B09-9940-BE7F-9F2C073F12E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endParaRPr lang="en-US"/>
          </a:p>
        </p:txBody>
      </p:sp>
      <p:sp>
        <p:nvSpPr>
          <p:cNvPr id="35843" name="Rectangle 3">
            <a:extLst>
              <a:ext uri="{FF2B5EF4-FFF2-40B4-BE49-F238E27FC236}">
                <a16:creationId xmlns:a16="http://schemas.microsoft.com/office/drawing/2014/main" xmlns="" id="{42CDB727-AC84-2773-29EF-53D4452753DD}"/>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cs typeface="Arial" charset="0"/>
              </a:defRPr>
            </a:lvl1pPr>
          </a:lstStyle>
          <a:p>
            <a:pPr>
              <a:defRPr/>
            </a:pPr>
            <a:endParaRPr lang="en-US"/>
          </a:p>
        </p:txBody>
      </p:sp>
      <p:sp>
        <p:nvSpPr>
          <p:cNvPr id="2052" name="Rectangle 4">
            <a:extLst>
              <a:ext uri="{FF2B5EF4-FFF2-40B4-BE49-F238E27FC236}">
                <a16:creationId xmlns:a16="http://schemas.microsoft.com/office/drawing/2014/main" xmlns="" id="{E0FA0112-A97B-FF51-BCD5-CFDBE628343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a:extLst>
              <a:ext uri="{FF2B5EF4-FFF2-40B4-BE49-F238E27FC236}">
                <a16:creationId xmlns:a16="http://schemas.microsoft.com/office/drawing/2014/main" xmlns="" id="{765311FA-A954-7943-BAA7-E547FB4B812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a:extLst>
              <a:ext uri="{FF2B5EF4-FFF2-40B4-BE49-F238E27FC236}">
                <a16:creationId xmlns:a16="http://schemas.microsoft.com/office/drawing/2014/main" xmlns="" id="{AB38878B-137A-0C35-99EF-524D5473EAB5}"/>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a:defRPr/>
            </a:pPr>
            <a:endParaRPr lang="en-US"/>
          </a:p>
        </p:txBody>
      </p:sp>
      <p:sp>
        <p:nvSpPr>
          <p:cNvPr id="35847" name="Rectangle 7">
            <a:extLst>
              <a:ext uri="{FF2B5EF4-FFF2-40B4-BE49-F238E27FC236}">
                <a16:creationId xmlns:a16="http://schemas.microsoft.com/office/drawing/2014/main" xmlns="" id="{C0BD8F43-B411-0AA7-E998-D852BF04B73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C6C7E9C0-20A7-460E-84E5-07072BB81B8F}" type="slidenum">
              <a:rPr lang="en-US" altLang="en-US"/>
              <a:pPr/>
              <a:t>‹#›</a:t>
            </a:fld>
            <a:endParaRPr lang="en-US" altLang="en-US"/>
          </a:p>
        </p:txBody>
      </p:sp>
    </p:spTree>
    <p:extLst>
      <p:ext uri="{BB962C8B-B14F-4D97-AF65-F5344CB8AC3E}">
        <p14:creationId xmlns:p14="http://schemas.microsoft.com/office/powerpoint/2010/main" val="27263402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xmlns="" id="{EBAE21E8-06B8-FA34-40AF-4E0CAEC63E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6975EF88-4B52-4E62-AC43-5BA7FDF21A97}" type="slidenum">
              <a:rPr lang="en-US" altLang="en-US"/>
              <a:pPr>
                <a:spcBef>
                  <a:spcPct val="0"/>
                </a:spcBef>
              </a:pPr>
              <a:t>2</a:t>
            </a:fld>
            <a:endParaRPr lang="en-US" altLang="en-US"/>
          </a:p>
        </p:txBody>
      </p:sp>
      <p:sp>
        <p:nvSpPr>
          <p:cNvPr id="5123" name="Rectangle 2">
            <a:extLst>
              <a:ext uri="{FF2B5EF4-FFF2-40B4-BE49-F238E27FC236}">
                <a16:creationId xmlns:a16="http://schemas.microsoft.com/office/drawing/2014/main" xmlns="" id="{A299E7DB-1B37-871E-7E66-A2478E2A702C}"/>
              </a:ext>
            </a:extLst>
          </p:cNvPr>
          <p:cNvSpPr>
            <a:spLocks noGrp="1" noRot="1" noChangeAspect="1" noChangeArrowheads="1" noTextEdit="1"/>
          </p:cNvSpPr>
          <p:nvPr>
            <p:ph type="sldImg"/>
          </p:nvPr>
        </p:nvSpPr>
        <p:spPr>
          <a:xfrm>
            <a:off x="1144588" y="685800"/>
            <a:ext cx="4572000" cy="3429000"/>
          </a:xfrm>
          <a:ln/>
        </p:spPr>
      </p:sp>
      <p:sp>
        <p:nvSpPr>
          <p:cNvPr id="5124" name="Rectangle 3">
            <a:extLst>
              <a:ext uri="{FF2B5EF4-FFF2-40B4-BE49-F238E27FC236}">
                <a16:creationId xmlns:a16="http://schemas.microsoft.com/office/drawing/2014/main" xmlns="" id="{C2D2E589-88BD-F14A-A28A-9007C68168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0E8CAD01-B01C-0034-2663-2AA3282B425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7CE6818D-D549-5665-2ADE-C2C32E0B9F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1744629C-B1AF-02AE-14F8-565BE8E6DDCE}"/>
              </a:ext>
            </a:extLst>
          </p:cNvPr>
          <p:cNvSpPr>
            <a:spLocks noGrp="1" noChangeArrowheads="1"/>
          </p:cNvSpPr>
          <p:nvPr>
            <p:ph type="sldNum" sz="quarter" idx="12"/>
          </p:nvPr>
        </p:nvSpPr>
        <p:spPr>
          <a:ln/>
        </p:spPr>
        <p:txBody>
          <a:bodyPr/>
          <a:lstStyle>
            <a:lvl1pPr>
              <a:defRPr/>
            </a:lvl1pPr>
          </a:lstStyle>
          <a:p>
            <a:fld id="{3A21ABE9-11B2-4DAF-9EAC-E48092C059F7}" type="slidenum">
              <a:rPr lang="en-US" altLang="en-US"/>
              <a:pPr/>
              <a:t>‹#›</a:t>
            </a:fld>
            <a:endParaRPr lang="en-US" altLang="en-US"/>
          </a:p>
        </p:txBody>
      </p:sp>
    </p:spTree>
    <p:extLst>
      <p:ext uri="{BB962C8B-B14F-4D97-AF65-F5344CB8AC3E}">
        <p14:creationId xmlns:p14="http://schemas.microsoft.com/office/powerpoint/2010/main" val="137411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C0621BD7-E40A-0309-DE3B-91CCCDC3AEA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1F8EE215-285D-DD5F-6D09-035E364BDF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CCE55541-367C-758F-F4F5-9E4880F64DDD}"/>
              </a:ext>
            </a:extLst>
          </p:cNvPr>
          <p:cNvSpPr>
            <a:spLocks noGrp="1" noChangeArrowheads="1"/>
          </p:cNvSpPr>
          <p:nvPr>
            <p:ph type="sldNum" sz="quarter" idx="12"/>
          </p:nvPr>
        </p:nvSpPr>
        <p:spPr>
          <a:ln/>
        </p:spPr>
        <p:txBody>
          <a:bodyPr/>
          <a:lstStyle>
            <a:lvl1pPr>
              <a:defRPr/>
            </a:lvl1pPr>
          </a:lstStyle>
          <a:p>
            <a:fld id="{951782E0-2FB9-4B14-AB11-2861AF3EFDF7}" type="slidenum">
              <a:rPr lang="en-US" altLang="en-US"/>
              <a:pPr/>
              <a:t>‹#›</a:t>
            </a:fld>
            <a:endParaRPr lang="en-US" altLang="en-US"/>
          </a:p>
        </p:txBody>
      </p:sp>
    </p:spTree>
    <p:extLst>
      <p:ext uri="{BB962C8B-B14F-4D97-AF65-F5344CB8AC3E}">
        <p14:creationId xmlns:p14="http://schemas.microsoft.com/office/powerpoint/2010/main" val="216581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2052400E-A7A6-2A32-2624-6DF323A598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5F49D65-C7D1-0372-6EA2-97E3D3AA0F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1478F05-1F25-A730-9074-63CBF5CD9090}"/>
              </a:ext>
            </a:extLst>
          </p:cNvPr>
          <p:cNvSpPr>
            <a:spLocks noGrp="1" noChangeArrowheads="1"/>
          </p:cNvSpPr>
          <p:nvPr>
            <p:ph type="sldNum" sz="quarter" idx="12"/>
          </p:nvPr>
        </p:nvSpPr>
        <p:spPr>
          <a:ln/>
        </p:spPr>
        <p:txBody>
          <a:bodyPr/>
          <a:lstStyle>
            <a:lvl1pPr>
              <a:defRPr/>
            </a:lvl1pPr>
          </a:lstStyle>
          <a:p>
            <a:fld id="{4832A85B-1991-4239-B78D-2D152BCD3DAA}" type="slidenum">
              <a:rPr lang="en-US" altLang="en-US"/>
              <a:pPr/>
              <a:t>‹#›</a:t>
            </a:fld>
            <a:endParaRPr lang="en-US" altLang="en-US"/>
          </a:p>
        </p:txBody>
      </p:sp>
    </p:spTree>
    <p:extLst>
      <p:ext uri="{BB962C8B-B14F-4D97-AF65-F5344CB8AC3E}">
        <p14:creationId xmlns:p14="http://schemas.microsoft.com/office/powerpoint/2010/main" val="2588969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D6977FE7-B1DA-F4C0-035B-B7F239E19A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69560A6C-05EC-F935-78FB-949AEF3431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86025D13-01A8-0CB6-90D5-B6EFDB180CC1}"/>
              </a:ext>
            </a:extLst>
          </p:cNvPr>
          <p:cNvSpPr>
            <a:spLocks noGrp="1" noChangeArrowheads="1"/>
          </p:cNvSpPr>
          <p:nvPr>
            <p:ph type="sldNum" sz="quarter" idx="12"/>
          </p:nvPr>
        </p:nvSpPr>
        <p:spPr>
          <a:ln/>
        </p:spPr>
        <p:txBody>
          <a:bodyPr/>
          <a:lstStyle>
            <a:lvl1pPr>
              <a:defRPr/>
            </a:lvl1pPr>
          </a:lstStyle>
          <a:p>
            <a:fld id="{D4DECBF0-34FF-443D-B6A7-E386402E70BC}" type="slidenum">
              <a:rPr lang="en-US" altLang="en-US"/>
              <a:pPr/>
              <a:t>‹#›</a:t>
            </a:fld>
            <a:endParaRPr lang="en-US" altLang="en-US"/>
          </a:p>
        </p:txBody>
      </p:sp>
    </p:spTree>
    <p:extLst>
      <p:ext uri="{BB962C8B-B14F-4D97-AF65-F5344CB8AC3E}">
        <p14:creationId xmlns:p14="http://schemas.microsoft.com/office/powerpoint/2010/main" val="3336798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C6417C78-E05F-6657-1AAF-FAED90A0CA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773B96E3-5053-51F9-DED1-BE1947DF7B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419110B-E57B-094F-FEF5-CDC27E6FF517}"/>
              </a:ext>
            </a:extLst>
          </p:cNvPr>
          <p:cNvSpPr>
            <a:spLocks noGrp="1" noChangeArrowheads="1"/>
          </p:cNvSpPr>
          <p:nvPr>
            <p:ph type="sldNum" sz="quarter" idx="12"/>
          </p:nvPr>
        </p:nvSpPr>
        <p:spPr>
          <a:ln/>
        </p:spPr>
        <p:txBody>
          <a:bodyPr/>
          <a:lstStyle>
            <a:lvl1pPr>
              <a:defRPr/>
            </a:lvl1pPr>
          </a:lstStyle>
          <a:p>
            <a:fld id="{22D50647-6F96-469F-A828-148C11A63420}" type="slidenum">
              <a:rPr lang="en-US" altLang="en-US"/>
              <a:pPr/>
              <a:t>‹#›</a:t>
            </a:fld>
            <a:endParaRPr lang="en-US" altLang="en-US"/>
          </a:p>
        </p:txBody>
      </p:sp>
    </p:spTree>
    <p:extLst>
      <p:ext uri="{BB962C8B-B14F-4D97-AF65-F5344CB8AC3E}">
        <p14:creationId xmlns:p14="http://schemas.microsoft.com/office/powerpoint/2010/main" val="212065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9EC8C8F0-0BD2-BD56-1BDA-673B2FFEA42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7DEA9807-AF21-C6BC-5B80-D2BB416410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06A101EF-C040-113B-1639-F265A78E4D24}"/>
              </a:ext>
            </a:extLst>
          </p:cNvPr>
          <p:cNvSpPr>
            <a:spLocks noGrp="1" noChangeArrowheads="1"/>
          </p:cNvSpPr>
          <p:nvPr>
            <p:ph type="sldNum" sz="quarter" idx="12"/>
          </p:nvPr>
        </p:nvSpPr>
        <p:spPr>
          <a:ln/>
        </p:spPr>
        <p:txBody>
          <a:bodyPr/>
          <a:lstStyle>
            <a:lvl1pPr>
              <a:defRPr/>
            </a:lvl1pPr>
          </a:lstStyle>
          <a:p>
            <a:fld id="{C9213ADF-D6B8-456E-9E5B-F6B9787DBDD1}" type="slidenum">
              <a:rPr lang="en-US" altLang="en-US"/>
              <a:pPr/>
              <a:t>‹#›</a:t>
            </a:fld>
            <a:endParaRPr lang="en-US" altLang="en-US"/>
          </a:p>
        </p:txBody>
      </p:sp>
    </p:spTree>
    <p:extLst>
      <p:ext uri="{BB962C8B-B14F-4D97-AF65-F5344CB8AC3E}">
        <p14:creationId xmlns:p14="http://schemas.microsoft.com/office/powerpoint/2010/main" val="2719772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E349C4DA-967D-23CA-768E-34B05BBE494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CF392663-4B5C-3756-6DDA-B5F0E0CF06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67FC10AF-AC8F-271F-B589-448A72B5FEAB}"/>
              </a:ext>
            </a:extLst>
          </p:cNvPr>
          <p:cNvSpPr>
            <a:spLocks noGrp="1" noChangeArrowheads="1"/>
          </p:cNvSpPr>
          <p:nvPr>
            <p:ph type="sldNum" sz="quarter" idx="12"/>
          </p:nvPr>
        </p:nvSpPr>
        <p:spPr>
          <a:ln/>
        </p:spPr>
        <p:txBody>
          <a:bodyPr/>
          <a:lstStyle>
            <a:lvl1pPr>
              <a:defRPr/>
            </a:lvl1pPr>
          </a:lstStyle>
          <a:p>
            <a:fld id="{9977FB5A-BC21-4E59-A92F-91D13003E358}" type="slidenum">
              <a:rPr lang="en-US" altLang="en-US"/>
              <a:pPr/>
              <a:t>‹#›</a:t>
            </a:fld>
            <a:endParaRPr lang="en-US" altLang="en-US"/>
          </a:p>
        </p:txBody>
      </p:sp>
    </p:spTree>
    <p:extLst>
      <p:ext uri="{BB962C8B-B14F-4D97-AF65-F5344CB8AC3E}">
        <p14:creationId xmlns:p14="http://schemas.microsoft.com/office/powerpoint/2010/main" val="1520802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1276E4BB-C806-A497-03FD-AACDD030482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2E11D0F3-D5B1-56F9-731C-816776AA92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4B4D8976-18CA-93E2-0B63-1B1C638E6132}"/>
              </a:ext>
            </a:extLst>
          </p:cNvPr>
          <p:cNvSpPr>
            <a:spLocks noGrp="1" noChangeArrowheads="1"/>
          </p:cNvSpPr>
          <p:nvPr>
            <p:ph type="sldNum" sz="quarter" idx="12"/>
          </p:nvPr>
        </p:nvSpPr>
        <p:spPr>
          <a:ln/>
        </p:spPr>
        <p:txBody>
          <a:bodyPr/>
          <a:lstStyle>
            <a:lvl1pPr>
              <a:defRPr/>
            </a:lvl1pPr>
          </a:lstStyle>
          <a:p>
            <a:fld id="{F855C0F3-A7D8-49C9-AB98-DACC6ECFDEE7}" type="slidenum">
              <a:rPr lang="en-US" altLang="en-US"/>
              <a:pPr/>
              <a:t>‹#›</a:t>
            </a:fld>
            <a:endParaRPr lang="en-US" altLang="en-US"/>
          </a:p>
        </p:txBody>
      </p:sp>
    </p:spTree>
    <p:extLst>
      <p:ext uri="{BB962C8B-B14F-4D97-AF65-F5344CB8AC3E}">
        <p14:creationId xmlns:p14="http://schemas.microsoft.com/office/powerpoint/2010/main" val="2483118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C1370046-8365-0E65-3473-D99ABECE544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222F734D-407A-8EF2-C267-244E02398C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BC58312E-F2C3-CB7B-33BF-A4B6B377A33E}"/>
              </a:ext>
            </a:extLst>
          </p:cNvPr>
          <p:cNvSpPr>
            <a:spLocks noGrp="1" noChangeArrowheads="1"/>
          </p:cNvSpPr>
          <p:nvPr>
            <p:ph type="sldNum" sz="quarter" idx="12"/>
          </p:nvPr>
        </p:nvSpPr>
        <p:spPr>
          <a:ln/>
        </p:spPr>
        <p:txBody>
          <a:bodyPr/>
          <a:lstStyle>
            <a:lvl1pPr>
              <a:defRPr/>
            </a:lvl1pPr>
          </a:lstStyle>
          <a:p>
            <a:fld id="{54CB6C4A-DF33-4C4A-BBB9-86526FEDFE93}" type="slidenum">
              <a:rPr lang="en-US" altLang="en-US"/>
              <a:pPr/>
              <a:t>‹#›</a:t>
            </a:fld>
            <a:endParaRPr lang="en-US" altLang="en-US"/>
          </a:p>
        </p:txBody>
      </p:sp>
    </p:spTree>
    <p:extLst>
      <p:ext uri="{BB962C8B-B14F-4D97-AF65-F5344CB8AC3E}">
        <p14:creationId xmlns:p14="http://schemas.microsoft.com/office/powerpoint/2010/main" val="54291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7B084BDC-2524-E054-3F2B-0749AF29ADF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CA5FCA66-9942-4381-DBEB-EF4BC016AC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E3D57CD1-80C5-D298-3E3C-E1A485D2ADC2}"/>
              </a:ext>
            </a:extLst>
          </p:cNvPr>
          <p:cNvSpPr>
            <a:spLocks noGrp="1" noChangeArrowheads="1"/>
          </p:cNvSpPr>
          <p:nvPr>
            <p:ph type="sldNum" sz="quarter" idx="12"/>
          </p:nvPr>
        </p:nvSpPr>
        <p:spPr>
          <a:ln/>
        </p:spPr>
        <p:txBody>
          <a:bodyPr/>
          <a:lstStyle>
            <a:lvl1pPr>
              <a:defRPr/>
            </a:lvl1pPr>
          </a:lstStyle>
          <a:p>
            <a:fld id="{C2444759-F08A-42A1-8284-4D6BE3047048}" type="slidenum">
              <a:rPr lang="en-US" altLang="en-US"/>
              <a:pPr/>
              <a:t>‹#›</a:t>
            </a:fld>
            <a:endParaRPr lang="en-US" altLang="en-US"/>
          </a:p>
        </p:txBody>
      </p:sp>
    </p:spTree>
    <p:extLst>
      <p:ext uri="{BB962C8B-B14F-4D97-AF65-F5344CB8AC3E}">
        <p14:creationId xmlns:p14="http://schemas.microsoft.com/office/powerpoint/2010/main" val="846424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866517AF-8C99-FCBF-009C-F521E775D0F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DCC86DB7-5F50-BFB3-D2E4-9342E53BB0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94EE8B25-61F2-6195-2E9E-1EAC079799B2}"/>
              </a:ext>
            </a:extLst>
          </p:cNvPr>
          <p:cNvSpPr>
            <a:spLocks noGrp="1" noChangeArrowheads="1"/>
          </p:cNvSpPr>
          <p:nvPr>
            <p:ph type="sldNum" sz="quarter" idx="12"/>
          </p:nvPr>
        </p:nvSpPr>
        <p:spPr>
          <a:ln/>
        </p:spPr>
        <p:txBody>
          <a:bodyPr/>
          <a:lstStyle>
            <a:lvl1pPr>
              <a:defRPr/>
            </a:lvl1pPr>
          </a:lstStyle>
          <a:p>
            <a:fld id="{94A017D2-B08C-4E08-AD2B-B924A6CD41F2}" type="slidenum">
              <a:rPr lang="en-US" altLang="en-US"/>
              <a:pPr/>
              <a:t>‹#›</a:t>
            </a:fld>
            <a:endParaRPr lang="en-US" altLang="en-US"/>
          </a:p>
        </p:txBody>
      </p:sp>
    </p:spTree>
    <p:extLst>
      <p:ext uri="{BB962C8B-B14F-4D97-AF65-F5344CB8AC3E}">
        <p14:creationId xmlns:p14="http://schemas.microsoft.com/office/powerpoint/2010/main" val="333182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2060BA4E-A285-B467-2A11-43CD5D66467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59EDB0EB-0797-110B-054F-E8615C6D232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604" name="Rectangle 4">
            <a:extLst>
              <a:ext uri="{FF2B5EF4-FFF2-40B4-BE49-F238E27FC236}">
                <a16:creationId xmlns:a16="http://schemas.microsoft.com/office/drawing/2014/main" xmlns="" id="{1D9234AB-B68D-21BF-F155-77D8CAA98EE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p>
        </p:txBody>
      </p:sp>
      <p:sp>
        <p:nvSpPr>
          <p:cNvPr id="25605" name="Rectangle 5">
            <a:extLst>
              <a:ext uri="{FF2B5EF4-FFF2-40B4-BE49-F238E27FC236}">
                <a16:creationId xmlns:a16="http://schemas.microsoft.com/office/drawing/2014/main" xmlns="" id="{710A168D-8433-93DB-E3B9-FC6B9EA1A58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25606" name="Rectangle 6">
            <a:extLst>
              <a:ext uri="{FF2B5EF4-FFF2-40B4-BE49-F238E27FC236}">
                <a16:creationId xmlns:a16="http://schemas.microsoft.com/office/drawing/2014/main" xmlns="" id="{324354F4-4696-C17C-0D07-7C93EC33299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cs typeface="Arial" panose="020B0604020202020204" pitchFamily="34" charset="0"/>
              </a:defRPr>
            </a:lvl1pPr>
          </a:lstStyle>
          <a:p>
            <a:fld id="{A5AD2C7A-7909-48AD-A99C-435DFF2C54A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3160086" y="1844676"/>
            <a:ext cx="37080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r>
              <a:rPr lang="en-US" altLang="en-US" sz="4800" b="1" dirty="0">
                <a:solidFill>
                  <a:srgbClr val="FF0000"/>
                </a:solidFill>
                <a:latin typeface="Times New Roman" pitchFamily="18" charset="0"/>
                <a:cs typeface="Times New Roman" pitchFamily="18" charset="0"/>
              </a:rPr>
              <a:t>SINH HỌC 8</a:t>
            </a:r>
          </a:p>
        </p:txBody>
      </p:sp>
      <p:sp>
        <p:nvSpPr>
          <p:cNvPr id="3075" name="TextBox 1"/>
          <p:cNvSpPr txBox="1">
            <a:spLocks noChangeArrowheads="1"/>
          </p:cNvSpPr>
          <p:nvPr/>
        </p:nvSpPr>
        <p:spPr bwMode="auto">
          <a:xfrm>
            <a:off x="1979614" y="333377"/>
            <a:ext cx="576103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r>
              <a:rPr lang="en-US" altLang="en-US" sz="2600" b="1" dirty="0">
                <a:solidFill>
                  <a:srgbClr val="0000CC"/>
                </a:solidFill>
                <a:latin typeface="Times New Roman" pitchFamily="18" charset="0"/>
                <a:cs typeface="Times New Roman" pitchFamily="18" charset="0"/>
              </a:rPr>
              <a:t>UỶ BAN NHÂN DÂN QUẬN 4</a:t>
            </a:r>
          </a:p>
          <a:p>
            <a:pPr algn="ctr" eaLnBrk="1" hangingPunct="1"/>
            <a:r>
              <a:rPr lang="en-US" altLang="en-US" sz="2600" b="1" dirty="0">
                <a:solidFill>
                  <a:srgbClr val="0000CC"/>
                </a:solidFill>
                <a:latin typeface="Times New Roman" pitchFamily="18" charset="0"/>
                <a:cs typeface="Times New Roman" pitchFamily="18" charset="0"/>
              </a:rPr>
              <a:t>TRƯỜNG THCS </a:t>
            </a:r>
            <a:r>
              <a:rPr lang="en-US" altLang="en-US" sz="2600" b="1" dirty="0" smtClean="0">
                <a:solidFill>
                  <a:srgbClr val="0000CC"/>
                </a:solidFill>
                <a:latin typeface="Times New Roman" pitchFamily="18" charset="0"/>
                <a:cs typeface="Times New Roman" pitchFamily="18" charset="0"/>
              </a:rPr>
              <a:t>QUANG TRUNG</a:t>
            </a:r>
            <a:endParaRPr lang="en-US" altLang="en-US" sz="2600" b="1" dirty="0">
              <a:solidFill>
                <a:srgbClr val="0000CC"/>
              </a:solidFill>
              <a:latin typeface="Times New Roman" pitchFamily="18" charset="0"/>
              <a:cs typeface="Times New Roman" pitchFamily="18" charset="0"/>
            </a:endParaRPr>
          </a:p>
        </p:txBody>
      </p:sp>
      <p:sp>
        <p:nvSpPr>
          <p:cNvPr id="3076" name="TextBox 2"/>
          <p:cNvSpPr txBox="1">
            <a:spLocks noChangeArrowheads="1"/>
          </p:cNvSpPr>
          <p:nvPr/>
        </p:nvSpPr>
        <p:spPr bwMode="auto">
          <a:xfrm>
            <a:off x="971550" y="3319175"/>
            <a:ext cx="77041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r>
              <a:rPr lang="en-US" altLang="en-US" sz="4000" b="1" dirty="0">
                <a:solidFill>
                  <a:srgbClr val="0000FF"/>
                </a:solidFill>
                <a:latin typeface="Times New Roman" pitchFamily="18" charset="0"/>
                <a:cs typeface="Times New Roman" pitchFamily="18" charset="0"/>
              </a:rPr>
              <a:t>BÀI </a:t>
            </a:r>
            <a:r>
              <a:rPr lang="en-US" altLang="en-US" sz="4000" b="1" dirty="0" smtClean="0">
                <a:solidFill>
                  <a:srgbClr val="0000FF"/>
                </a:solidFill>
                <a:latin typeface="Times New Roman" pitchFamily="18" charset="0"/>
                <a:cs typeface="Times New Roman" pitchFamily="18" charset="0"/>
              </a:rPr>
              <a:t>6: PHẢN XẠ </a:t>
            </a:r>
            <a:endParaRPr lang="en-US" altLang="en-US" sz="4000" b="1" dirty="0">
              <a:solidFill>
                <a:srgbClr val="0000FF"/>
              </a:solidFill>
              <a:latin typeface="Times New Roman" pitchFamily="18" charset="0"/>
              <a:cs typeface="Times New Roman" pitchFamily="18" charset="0"/>
            </a:endParaRPr>
          </a:p>
          <a:p>
            <a:pPr algn="ctr" eaLnBrk="1" hangingPunct="1"/>
            <a:endParaRPr lang="en-US" altLang="en-US" sz="4000" b="1" dirty="0">
              <a:solidFill>
                <a:srgbClr val="0000FF"/>
              </a:solidFill>
              <a:latin typeface="Times New Roman" pitchFamily="18" charset="0"/>
              <a:cs typeface="Times New Roman" pitchFamily="18" charset="0"/>
            </a:endParaRPr>
          </a:p>
        </p:txBody>
      </p:sp>
      <p:sp>
        <p:nvSpPr>
          <p:cNvPr id="3077" name="TextBox 3"/>
          <p:cNvSpPr txBox="1">
            <a:spLocks noChangeArrowheads="1"/>
          </p:cNvSpPr>
          <p:nvPr/>
        </p:nvSpPr>
        <p:spPr bwMode="auto">
          <a:xfrm>
            <a:off x="3924300" y="5516565"/>
            <a:ext cx="47513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r>
              <a:rPr lang="en-US" altLang="en-US" sz="3000" b="1" dirty="0">
                <a:solidFill>
                  <a:srgbClr val="FF0000"/>
                </a:solidFill>
                <a:latin typeface="Times New Roman" pitchFamily="18" charset="0"/>
                <a:cs typeface="Times New Roman" pitchFamily="18" charset="0"/>
              </a:rPr>
              <a:t>GVTH: </a:t>
            </a:r>
            <a:r>
              <a:rPr lang="en-US" altLang="en-US" sz="3000" b="1" dirty="0" err="1" smtClean="0">
                <a:solidFill>
                  <a:srgbClr val="FF0000"/>
                </a:solidFill>
                <a:latin typeface="Times New Roman" pitchFamily="18" charset="0"/>
                <a:cs typeface="Times New Roman" pitchFamily="18" charset="0"/>
              </a:rPr>
              <a:t>Dương</a:t>
            </a:r>
            <a:r>
              <a:rPr lang="en-US" altLang="en-US" sz="3000" b="1" dirty="0" smtClean="0">
                <a:solidFill>
                  <a:srgbClr val="FF0000"/>
                </a:solidFill>
                <a:latin typeface="Times New Roman" pitchFamily="18" charset="0"/>
                <a:cs typeface="Times New Roman" pitchFamily="18" charset="0"/>
              </a:rPr>
              <a:t> </a:t>
            </a:r>
            <a:r>
              <a:rPr lang="en-US" altLang="en-US" sz="3000" b="1" dirty="0" err="1" smtClean="0">
                <a:solidFill>
                  <a:srgbClr val="FF0000"/>
                </a:solidFill>
                <a:latin typeface="Times New Roman" pitchFamily="18" charset="0"/>
                <a:cs typeface="Times New Roman" pitchFamily="18" charset="0"/>
              </a:rPr>
              <a:t>Thị</a:t>
            </a:r>
            <a:r>
              <a:rPr lang="en-US" altLang="en-US" sz="3000" b="1" dirty="0" smtClean="0">
                <a:solidFill>
                  <a:srgbClr val="FF0000"/>
                </a:solidFill>
                <a:latin typeface="Times New Roman" pitchFamily="18" charset="0"/>
                <a:cs typeface="Times New Roman" pitchFamily="18" charset="0"/>
              </a:rPr>
              <a:t> </a:t>
            </a:r>
            <a:r>
              <a:rPr lang="en-US" altLang="en-US" sz="3000" b="1" dirty="0" err="1" smtClean="0">
                <a:solidFill>
                  <a:srgbClr val="FF0000"/>
                </a:solidFill>
                <a:latin typeface="Times New Roman" pitchFamily="18" charset="0"/>
                <a:cs typeface="Times New Roman" pitchFamily="18" charset="0"/>
              </a:rPr>
              <a:t>Bình</a:t>
            </a:r>
            <a:r>
              <a:rPr lang="en-US" altLang="en-US" sz="3000" b="1" dirty="0" smtClean="0">
                <a:solidFill>
                  <a:srgbClr val="FF0000"/>
                </a:solidFill>
                <a:latin typeface="Times New Roman" pitchFamily="18" charset="0"/>
                <a:cs typeface="Times New Roman" pitchFamily="18" charset="0"/>
              </a:rPr>
              <a:t> An</a:t>
            </a:r>
            <a:endParaRPr lang="en-US" altLang="en-US" sz="3000" b="1" dirty="0">
              <a:solidFill>
                <a:srgbClr val="FF0000"/>
              </a:solidFill>
              <a:latin typeface="Times New Roman" pitchFamily="18" charset="0"/>
              <a:cs typeface="Times New Roman" pitchFamily="18" charset="0"/>
            </a:endParaRPr>
          </a:p>
        </p:txBody>
      </p:sp>
      <p:graphicFrame>
        <p:nvGraphicFramePr>
          <p:cNvPr id="3078" name="Object 4"/>
          <p:cNvGraphicFramePr>
            <a:graphicFrameLocks noChangeAspect="1"/>
          </p:cNvGraphicFramePr>
          <p:nvPr>
            <p:extLst>
              <p:ext uri="{D42A27DB-BD31-4B8C-83A1-F6EECF244321}">
                <p14:modId xmlns:p14="http://schemas.microsoft.com/office/powerpoint/2010/main" val="4007738301"/>
              </p:ext>
            </p:extLst>
          </p:nvPr>
        </p:nvGraphicFramePr>
        <p:xfrm>
          <a:off x="-95249" y="2873375"/>
          <a:ext cx="4149725" cy="3984625"/>
        </p:xfrm>
        <a:graphic>
          <a:graphicData uri="http://schemas.openxmlformats.org/presentationml/2006/ole">
            <mc:AlternateContent xmlns:mc="http://schemas.openxmlformats.org/markup-compatibility/2006">
              <mc:Choice xmlns:v="urn:schemas-microsoft-com:vml" Requires="v">
                <p:oleObj spid="_x0000_s2054" name="Clip" r:id="rId3" imgW="1060704" imgH="1335024" progId="MS_ClipArt_Gallery.2">
                  <p:embed/>
                </p:oleObj>
              </mc:Choice>
              <mc:Fallback>
                <p:oleObj name="Clip" r:id="rId3" imgW="1060704" imgH="133502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49" y="2873375"/>
                        <a:ext cx="4149725"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079" name="Picture 2" descr="flowe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924" y="136525"/>
            <a:ext cx="2314575" cy="136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fairy_flyin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006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a:extLst>
              <a:ext uri="{FF2B5EF4-FFF2-40B4-BE49-F238E27FC236}">
                <a16:creationId xmlns:a16="http://schemas.microsoft.com/office/drawing/2014/main" xmlns="" id="{8C68A282-E1FF-2207-DA59-D656C000F624}"/>
              </a:ext>
            </a:extLst>
          </p:cNvPr>
          <p:cNvSpPr txBox="1">
            <a:spLocks noChangeArrowheads="1"/>
          </p:cNvSpPr>
          <p:nvPr/>
        </p:nvSpPr>
        <p:spPr bwMode="auto">
          <a:xfrm>
            <a:off x="31895" y="533400"/>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a:solidFill>
                  <a:srgbClr val="FF0000"/>
                </a:solidFill>
                <a:latin typeface="Times New Roman" panose="02020603050405020304" pitchFamily="18" charset="0"/>
                <a:cs typeface="Times New Roman" panose="02020603050405020304" pitchFamily="18" charset="0"/>
              </a:rPr>
              <a:t>- Cho 1 số ví dụ về phản xạ?</a:t>
            </a:r>
          </a:p>
        </p:txBody>
      </p:sp>
      <p:sp>
        <p:nvSpPr>
          <p:cNvPr id="13315" name="Text Box 5">
            <a:extLst>
              <a:ext uri="{FF2B5EF4-FFF2-40B4-BE49-F238E27FC236}">
                <a16:creationId xmlns:a16="http://schemas.microsoft.com/office/drawing/2014/main" xmlns="" id="{F753BB5E-14FE-825F-05A3-FC1938F920E7}"/>
              </a:ext>
            </a:extLst>
          </p:cNvPr>
          <p:cNvSpPr txBox="1">
            <a:spLocks noChangeArrowheads="1"/>
          </p:cNvSpPr>
          <p:nvPr/>
        </p:nvSpPr>
        <p:spPr bwMode="auto">
          <a:xfrm>
            <a:off x="76200" y="2286000"/>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a:solidFill>
                  <a:srgbClr val="FF0000"/>
                </a:solidFill>
                <a:latin typeface="Times New Roman" panose="02020603050405020304" pitchFamily="18" charset="0"/>
                <a:cs typeface="Times New Roman" panose="02020603050405020304" pitchFamily="18" charset="0"/>
              </a:rPr>
              <a:t>- Phản xạ là gì?</a:t>
            </a:r>
          </a:p>
        </p:txBody>
      </p:sp>
      <p:sp>
        <p:nvSpPr>
          <p:cNvPr id="13316" name="Text Box 6">
            <a:extLst>
              <a:ext uri="{FF2B5EF4-FFF2-40B4-BE49-F238E27FC236}">
                <a16:creationId xmlns:a16="http://schemas.microsoft.com/office/drawing/2014/main" xmlns="" id="{3C75D283-1DCF-6B97-964B-C0569FAA547D}"/>
              </a:ext>
            </a:extLst>
          </p:cNvPr>
          <p:cNvSpPr txBox="1">
            <a:spLocks noChangeArrowheads="1"/>
          </p:cNvSpPr>
          <p:nvPr/>
        </p:nvSpPr>
        <p:spPr bwMode="auto">
          <a:xfrm>
            <a:off x="114300" y="4038600"/>
            <a:ext cx="8915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Hiện</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tượng</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cảm</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ứng</a:t>
            </a:r>
            <a:r>
              <a:rPr lang="en-US" altLang="en-US" sz="3000" dirty="0">
                <a:solidFill>
                  <a:srgbClr val="FF0000"/>
                </a:solidFill>
                <a:latin typeface="Times New Roman" panose="02020603050405020304" pitchFamily="18" charset="0"/>
                <a:cs typeface="Times New Roman" panose="02020603050405020304" pitchFamily="18" charset="0"/>
              </a:rPr>
              <a:t> ở </a:t>
            </a:r>
            <a:r>
              <a:rPr lang="en-US" altLang="en-US" sz="3000" dirty="0" err="1">
                <a:solidFill>
                  <a:srgbClr val="FF0000"/>
                </a:solidFill>
                <a:latin typeface="Times New Roman" panose="02020603050405020304" pitchFamily="18" charset="0"/>
                <a:cs typeface="Times New Roman" panose="02020603050405020304" pitchFamily="18" charset="0"/>
              </a:rPr>
              <a:t>thực</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vật</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chạm</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tay</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vào</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cây</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trinh</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nữ</a:t>
            </a:r>
            <a:r>
              <a:rPr lang="en-US" altLang="en-US" sz="3000" dirty="0">
                <a:solidFill>
                  <a:srgbClr val="FF0000"/>
                </a:solidFill>
                <a:latin typeface="Times New Roman" panose="02020603050405020304" pitchFamily="18" charset="0"/>
                <a:cs typeface="Times New Roman" panose="02020603050405020304" pitchFamily="18" charset="0"/>
              </a:rPr>
              <a:t>, lá </a:t>
            </a:r>
            <a:r>
              <a:rPr lang="en-US" altLang="en-US" sz="3000" dirty="0" err="1">
                <a:solidFill>
                  <a:srgbClr val="FF0000"/>
                </a:solidFill>
                <a:latin typeface="Times New Roman" panose="02020603050405020304" pitchFamily="18" charset="0"/>
                <a:cs typeface="Times New Roman" panose="02020603050405020304" pitchFamily="18" charset="0"/>
              </a:rPr>
              <a:t>cụp</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lại</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có</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phải</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là</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phản</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xạ</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không</a:t>
            </a:r>
            <a:r>
              <a:rPr lang="en-US" altLang="en-US" sz="3000" dirty="0">
                <a:solidFill>
                  <a:srgbClr val="FF0000"/>
                </a:solidFill>
                <a:latin typeface="Times New Roman" panose="02020603050405020304" pitchFamily="18" charset="0"/>
                <a:cs typeface="Times New Roman" panose="02020603050405020304" pitchFamily="18" charset="0"/>
              </a:rPr>
              <a:t>? Vì </a:t>
            </a:r>
            <a:r>
              <a:rPr lang="en-US" altLang="en-US" sz="3000" dirty="0" err="1">
                <a:solidFill>
                  <a:srgbClr val="FF0000"/>
                </a:solidFill>
                <a:latin typeface="Times New Roman" panose="02020603050405020304" pitchFamily="18" charset="0"/>
                <a:cs typeface="Times New Roman" panose="02020603050405020304" pitchFamily="18" charset="0"/>
              </a:rPr>
              <a:t>sao</a:t>
            </a:r>
            <a:r>
              <a:rPr lang="en-US" altLang="en-US" sz="3000" dirty="0">
                <a:solidFill>
                  <a:srgbClr val="FF0000"/>
                </a:solidFill>
                <a:latin typeface="Times New Roman" panose="02020603050405020304" pitchFamily="18" charset="0"/>
                <a:cs typeface="Times New Roman" panose="02020603050405020304" pitchFamily="18" charset="0"/>
              </a:rPr>
              <a:t>? </a:t>
            </a:r>
          </a:p>
        </p:txBody>
      </p:sp>
      <p:sp>
        <p:nvSpPr>
          <p:cNvPr id="90123" name="Rectangle 11">
            <a:extLst>
              <a:ext uri="{FF2B5EF4-FFF2-40B4-BE49-F238E27FC236}">
                <a16:creationId xmlns:a16="http://schemas.microsoft.com/office/drawing/2014/main" xmlns="" id="{4378A418-2C66-1D55-C3D0-C7EEA2A38994}"/>
              </a:ext>
            </a:extLst>
          </p:cNvPr>
          <p:cNvSpPr>
            <a:spLocks noChangeArrowheads="1"/>
          </p:cNvSpPr>
          <p:nvPr/>
        </p:nvSpPr>
        <p:spPr bwMode="auto">
          <a:xfrm>
            <a:off x="258763" y="990600"/>
            <a:ext cx="49228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Sờ</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tay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vật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nóng</a:t>
            </a:r>
            <a:r>
              <a:rPr lang="en-US" altLang="en-US" sz="2800" dirty="0">
                <a:latin typeface="Times New Roman" panose="02020603050405020304" pitchFamily="18" charset="0"/>
                <a:cs typeface="Times New Roman" panose="02020603050405020304" pitchFamily="18" charset="0"/>
              </a:rPr>
              <a:t>:</a:t>
            </a:r>
          </a:p>
        </p:txBody>
      </p:sp>
      <p:sp>
        <p:nvSpPr>
          <p:cNvPr id="90124" name="Rectangle 12">
            <a:extLst>
              <a:ext uri="{FF2B5EF4-FFF2-40B4-BE49-F238E27FC236}">
                <a16:creationId xmlns:a16="http://schemas.microsoft.com/office/drawing/2014/main" xmlns="" id="{CA6CB5F4-E2F7-D538-8F58-9E71FCD4689A}"/>
              </a:ext>
            </a:extLst>
          </p:cNvPr>
          <p:cNvSpPr>
            <a:spLocks noChangeArrowheads="1"/>
          </p:cNvSpPr>
          <p:nvPr/>
        </p:nvSpPr>
        <p:spPr bwMode="auto">
          <a:xfrm>
            <a:off x="4191000" y="990600"/>
            <a:ext cx="35163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tay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lại</a:t>
            </a:r>
            <a:endParaRPr lang="en-US" altLang="en-US" sz="2800" dirty="0">
              <a:latin typeface="Times New Roman" panose="02020603050405020304" pitchFamily="18" charset="0"/>
              <a:cs typeface="Times New Roman" panose="02020603050405020304" pitchFamily="18" charset="0"/>
            </a:endParaRPr>
          </a:p>
        </p:txBody>
      </p:sp>
      <p:sp>
        <p:nvSpPr>
          <p:cNvPr id="90125" name="Rectangle 13">
            <a:extLst>
              <a:ext uri="{FF2B5EF4-FFF2-40B4-BE49-F238E27FC236}">
                <a16:creationId xmlns:a16="http://schemas.microsoft.com/office/drawing/2014/main" xmlns="" id="{B9A26654-5862-8A6B-F52A-BA80C787720E}"/>
              </a:ext>
            </a:extLst>
          </p:cNvPr>
          <p:cNvSpPr>
            <a:spLocks noChangeArrowheads="1"/>
          </p:cNvSpPr>
          <p:nvPr/>
        </p:nvSpPr>
        <p:spPr bwMode="auto">
          <a:xfrm>
            <a:off x="4191000" y="1447800"/>
            <a:ext cx="3444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bọt</a:t>
            </a:r>
            <a:endParaRPr lang="en-US" altLang="en-US" sz="2800" dirty="0">
              <a:latin typeface="Times New Roman" panose="02020603050405020304" pitchFamily="18" charset="0"/>
              <a:cs typeface="Times New Roman" panose="02020603050405020304" pitchFamily="18" charset="0"/>
            </a:endParaRPr>
          </a:p>
        </p:txBody>
      </p:sp>
      <p:sp>
        <p:nvSpPr>
          <p:cNvPr id="90126" name="Rectangle 14">
            <a:extLst>
              <a:ext uri="{FF2B5EF4-FFF2-40B4-BE49-F238E27FC236}">
                <a16:creationId xmlns:a16="http://schemas.microsoft.com/office/drawing/2014/main" xmlns="" id="{C71BFFB8-B696-E8D9-79D4-EEEAFC892786}"/>
              </a:ext>
            </a:extLst>
          </p:cNvPr>
          <p:cNvSpPr>
            <a:spLocks noChangeArrowheads="1"/>
          </p:cNvSpPr>
          <p:nvPr/>
        </p:nvSpPr>
        <p:spPr bwMode="auto">
          <a:xfrm>
            <a:off x="304800" y="1447800"/>
            <a:ext cx="4641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Nhìn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thấy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chua</a:t>
            </a:r>
            <a:r>
              <a:rPr lang="en-US" altLang="en-US" sz="2800" dirty="0">
                <a:latin typeface="Times New Roman" panose="02020603050405020304" pitchFamily="18" charset="0"/>
                <a:cs typeface="Times New Roman" panose="02020603050405020304" pitchFamily="18" charset="0"/>
              </a:rPr>
              <a:t>: </a:t>
            </a:r>
          </a:p>
        </p:txBody>
      </p:sp>
      <p:sp>
        <p:nvSpPr>
          <p:cNvPr id="90127" name="Rectangle 15">
            <a:extLst>
              <a:ext uri="{FF2B5EF4-FFF2-40B4-BE49-F238E27FC236}">
                <a16:creationId xmlns:a16="http://schemas.microsoft.com/office/drawing/2014/main" xmlns="" id="{54DCC3C5-39B5-F2FB-394C-470B25923BFE}"/>
              </a:ext>
            </a:extLst>
          </p:cNvPr>
          <p:cNvSpPr>
            <a:spLocks noChangeArrowheads="1"/>
          </p:cNvSpPr>
          <p:nvPr/>
        </p:nvSpPr>
        <p:spPr bwMode="auto">
          <a:xfrm>
            <a:off x="76200" y="2743200"/>
            <a:ext cx="8991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ứng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kích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thích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môi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trường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dưới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sự</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khiển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hệ</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kinh</a:t>
            </a:r>
            <a:r>
              <a:rPr lang="en-US" altLang="en-US" sz="2800" dirty="0">
                <a:latin typeface="Times New Roman" panose="02020603050405020304" pitchFamily="18" charset="0"/>
                <a:cs typeface="Times New Roman" panose="02020603050405020304" pitchFamily="18" charset="0"/>
              </a:rPr>
              <a:t>.  </a:t>
            </a:r>
          </a:p>
        </p:txBody>
      </p:sp>
      <p:sp>
        <p:nvSpPr>
          <p:cNvPr id="90128" name="Rectangle 16">
            <a:extLst>
              <a:ext uri="{FF2B5EF4-FFF2-40B4-BE49-F238E27FC236}">
                <a16:creationId xmlns:a16="http://schemas.microsoft.com/office/drawing/2014/main" xmlns="" id="{9DDB9421-4CC6-1EFE-B420-248AC24D9ED0}"/>
              </a:ext>
            </a:extLst>
          </p:cNvPr>
          <p:cNvSpPr>
            <a:spLocks noChangeArrowheads="1"/>
          </p:cNvSpPr>
          <p:nvPr/>
        </p:nvSpPr>
        <p:spPr bwMode="auto">
          <a:xfrm>
            <a:off x="114300" y="5479039"/>
            <a:ext cx="8902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Không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phải</a:t>
            </a:r>
            <a:r>
              <a:rPr lang="en-US" altLang="en-US" sz="3000" dirty="0">
                <a:latin typeface="Times New Roman" panose="02020603050405020304" pitchFamily="18" charset="0"/>
                <a:cs typeface="Times New Roman" panose="02020603050405020304" pitchFamily="18" charset="0"/>
              </a:rPr>
              <a:t>, vì </a:t>
            </a:r>
            <a:r>
              <a:rPr lang="en-US" altLang="en-US" sz="3000" dirty="0" err="1">
                <a:latin typeface="Times New Roman" panose="02020603050405020304" pitchFamily="18" charset="0"/>
                <a:cs typeface="Times New Roman" panose="02020603050405020304" pitchFamily="18" charset="0"/>
              </a:rPr>
              <a:t>thực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vật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không</a:t>
            </a:r>
            <a:r>
              <a:rPr lang="en-US" altLang="en-US" sz="3000" dirty="0">
                <a:latin typeface="Times New Roman" panose="02020603050405020304" pitchFamily="18" charset="0"/>
                <a:cs typeface="Times New Roman" panose="02020603050405020304" pitchFamily="18" charset="0"/>
              </a:rPr>
              <a:t> có </a:t>
            </a:r>
            <a:r>
              <a:rPr lang="en-US" altLang="en-US" sz="3000" dirty="0" err="1">
                <a:latin typeface="Times New Roman" panose="02020603050405020304" pitchFamily="18" charset="0"/>
                <a:cs typeface="Times New Roman" panose="02020603050405020304" pitchFamily="18" charset="0"/>
              </a:rPr>
              <a:t>hê</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thần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kinh</a:t>
            </a:r>
            <a:endParaRPr lang="en-US" altLang="en-US" sz="3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0123"/>
                                        </p:tgtEl>
                                        <p:attrNameLst>
                                          <p:attrName>style.visibility</p:attrName>
                                        </p:attrNameLst>
                                      </p:cBhvr>
                                      <p:to>
                                        <p:strVal val="visible"/>
                                      </p:to>
                                    </p:set>
                                    <p:animEffect transition="in" filter="checkerboard(across)">
                                      <p:cBhvr>
                                        <p:cTn id="7" dur="500"/>
                                        <p:tgtEl>
                                          <p:spTgt spid="9012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0126"/>
                                        </p:tgtEl>
                                        <p:attrNameLst>
                                          <p:attrName>style.visibility</p:attrName>
                                        </p:attrNameLst>
                                      </p:cBhvr>
                                      <p:to>
                                        <p:strVal val="visible"/>
                                      </p:to>
                                    </p:set>
                                    <p:animEffect transition="in" filter="checkerboard(across)">
                                      <p:cBhvr>
                                        <p:cTn id="10" dur="500"/>
                                        <p:tgtEl>
                                          <p:spTgt spid="901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0124"/>
                                        </p:tgtEl>
                                        <p:attrNameLst>
                                          <p:attrName>style.visibility</p:attrName>
                                        </p:attrNameLst>
                                      </p:cBhvr>
                                      <p:to>
                                        <p:strVal val="visible"/>
                                      </p:to>
                                    </p:set>
                                    <p:animEffect transition="in" filter="box(in)">
                                      <p:cBhvr>
                                        <p:cTn id="15" dur="500"/>
                                        <p:tgtEl>
                                          <p:spTgt spid="9012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90125"/>
                                        </p:tgtEl>
                                        <p:attrNameLst>
                                          <p:attrName>style.visibility</p:attrName>
                                        </p:attrNameLst>
                                      </p:cBhvr>
                                      <p:to>
                                        <p:strVal val="visible"/>
                                      </p:to>
                                    </p:set>
                                    <p:animEffect transition="in" filter="diamond(in)">
                                      <p:cBhvr>
                                        <p:cTn id="20" dur="2000"/>
                                        <p:tgtEl>
                                          <p:spTgt spid="9012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90127">
                                            <p:txEl>
                                              <p:pRg st="0" end="0"/>
                                            </p:txEl>
                                          </p:spTgt>
                                        </p:tgtEl>
                                        <p:attrNameLst>
                                          <p:attrName>style.visibility</p:attrName>
                                        </p:attrNameLst>
                                      </p:cBhvr>
                                      <p:to>
                                        <p:strVal val="visible"/>
                                      </p:to>
                                    </p:set>
                                    <p:anim calcmode="lin" valueType="num">
                                      <p:cBhvr additive="base">
                                        <p:cTn id="25" dur="2000" fill="hold"/>
                                        <p:tgtEl>
                                          <p:spTgt spid="90127">
                                            <p:txEl>
                                              <p:pRg st="0" end="0"/>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901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0128"/>
                                        </p:tgtEl>
                                        <p:attrNameLst>
                                          <p:attrName>style.visibility</p:attrName>
                                        </p:attrNameLst>
                                      </p:cBhvr>
                                      <p:to>
                                        <p:strVal val="visible"/>
                                      </p:to>
                                    </p:set>
                                    <p:animEffect transition="in" filter="fade">
                                      <p:cBhvr>
                                        <p:cTn id="31" dur="1000"/>
                                        <p:tgtEl>
                                          <p:spTgt spid="90128"/>
                                        </p:tgtEl>
                                      </p:cBhvr>
                                    </p:animEffect>
                                    <p:anim calcmode="lin" valueType="num">
                                      <p:cBhvr>
                                        <p:cTn id="32" dur="1000" fill="hold"/>
                                        <p:tgtEl>
                                          <p:spTgt spid="90128"/>
                                        </p:tgtEl>
                                        <p:attrNameLst>
                                          <p:attrName>ppt_x</p:attrName>
                                        </p:attrNameLst>
                                      </p:cBhvr>
                                      <p:tavLst>
                                        <p:tav tm="0">
                                          <p:val>
                                            <p:strVal val="#ppt_x"/>
                                          </p:val>
                                        </p:tav>
                                        <p:tav tm="100000">
                                          <p:val>
                                            <p:strVal val="#ppt_x"/>
                                          </p:val>
                                        </p:tav>
                                      </p:tavLst>
                                    </p:anim>
                                    <p:anim calcmode="lin" valueType="num">
                                      <p:cBhvr>
                                        <p:cTn id="33" dur="1000" fill="hold"/>
                                        <p:tgtEl>
                                          <p:spTgt spid="90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3" grpId="0"/>
      <p:bldP spid="90124" grpId="0"/>
      <p:bldP spid="90125" grpId="0"/>
      <p:bldP spid="90126" grpId="0"/>
      <p:bldP spid="901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xmlns="" id="{4453DB89-8300-4DF2-8BE7-E15CF97E6F5D}"/>
              </a:ext>
            </a:extLst>
          </p:cNvPr>
          <p:cNvSpPr txBox="1">
            <a:spLocks noChangeArrowheads="1"/>
          </p:cNvSpPr>
          <p:nvPr/>
        </p:nvSpPr>
        <p:spPr bwMode="auto">
          <a:xfrm>
            <a:off x="1905000" y="0"/>
            <a:ext cx="525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Bài</a:t>
            </a:r>
            <a:r>
              <a:rPr lang="en-US" altLang="en-US" sz="3600" b="1" dirty="0">
                <a:solidFill>
                  <a:srgbClr val="0000FF"/>
                </a:solidFill>
                <a:latin typeface="Times New Roman" panose="02020603050405020304" pitchFamily="18" charset="0"/>
                <a:cs typeface="Times New Roman" panose="02020603050405020304" pitchFamily="18" charset="0"/>
              </a:rPr>
              <a:t> 6: PHẢN XẠ</a:t>
            </a:r>
          </a:p>
        </p:txBody>
      </p:sp>
      <p:sp>
        <p:nvSpPr>
          <p:cNvPr id="14339" name="Text Box 3">
            <a:extLst>
              <a:ext uri="{FF2B5EF4-FFF2-40B4-BE49-F238E27FC236}">
                <a16:creationId xmlns:a16="http://schemas.microsoft.com/office/drawing/2014/main" xmlns="" id="{F67313BF-8E80-B9BD-F98E-20BB8E2E78F7}"/>
              </a:ext>
            </a:extLst>
          </p:cNvPr>
          <p:cNvSpPr txBox="1">
            <a:spLocks noChangeArrowheads="1"/>
          </p:cNvSpPr>
          <p:nvPr/>
        </p:nvSpPr>
        <p:spPr bwMode="auto">
          <a:xfrm>
            <a:off x="76200" y="669925"/>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I. </a:t>
            </a:r>
            <a:r>
              <a:rPr lang="en-US" altLang="en-US" sz="3000" u="sng" dirty="0" err="1">
                <a:latin typeface="Times New Roman" panose="02020603050405020304" pitchFamily="18" charset="0"/>
                <a:cs typeface="Times New Roman" panose="02020603050405020304" pitchFamily="18" charset="0"/>
              </a:rPr>
              <a:t>Cấu</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tạo</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và</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chức</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năng</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của</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nơron</a:t>
            </a:r>
            <a:r>
              <a:rPr lang="en-US" altLang="en-US" sz="3000" dirty="0">
                <a:latin typeface="Times New Roman" panose="02020603050405020304" pitchFamily="18" charset="0"/>
                <a:cs typeface="Times New Roman" panose="02020603050405020304" pitchFamily="18" charset="0"/>
              </a:rPr>
              <a:t>:</a:t>
            </a:r>
          </a:p>
        </p:txBody>
      </p:sp>
      <p:sp>
        <p:nvSpPr>
          <p:cNvPr id="14340" name="Text Box 4">
            <a:extLst>
              <a:ext uri="{FF2B5EF4-FFF2-40B4-BE49-F238E27FC236}">
                <a16:creationId xmlns:a16="http://schemas.microsoft.com/office/drawing/2014/main" xmlns="" id="{9EC50DE4-6843-8D35-9A39-A3BCDC020C8A}"/>
              </a:ext>
            </a:extLst>
          </p:cNvPr>
          <p:cNvSpPr txBox="1">
            <a:spLocks noChangeArrowheads="1"/>
          </p:cNvSpPr>
          <p:nvPr/>
        </p:nvSpPr>
        <p:spPr bwMode="auto">
          <a:xfrm>
            <a:off x="76200" y="1203325"/>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II. </a:t>
            </a:r>
            <a:r>
              <a:rPr lang="en-US" altLang="en-US" sz="3000" u="sng" dirty="0" err="1">
                <a:latin typeface="Times New Roman" panose="02020603050405020304" pitchFamily="18" charset="0"/>
                <a:cs typeface="Times New Roman" panose="02020603050405020304" pitchFamily="18" charset="0"/>
              </a:rPr>
              <a:t>Cung</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phản</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xạ</a:t>
            </a:r>
            <a:r>
              <a:rPr lang="en-US" altLang="en-US" sz="3000" dirty="0">
                <a:latin typeface="Times New Roman" panose="02020603050405020304" pitchFamily="18" charset="0"/>
                <a:cs typeface="Times New Roman" panose="02020603050405020304" pitchFamily="18" charset="0"/>
              </a:rPr>
              <a:t>:</a:t>
            </a:r>
          </a:p>
        </p:txBody>
      </p:sp>
      <p:sp>
        <p:nvSpPr>
          <p:cNvPr id="14341" name="Text Box 5">
            <a:extLst>
              <a:ext uri="{FF2B5EF4-FFF2-40B4-BE49-F238E27FC236}">
                <a16:creationId xmlns:a16="http://schemas.microsoft.com/office/drawing/2014/main" xmlns="" id="{44CCEF63-C1CE-B328-7DFF-F6BED67854C4}"/>
              </a:ext>
            </a:extLst>
          </p:cNvPr>
          <p:cNvSpPr txBox="1">
            <a:spLocks noChangeArrowheads="1"/>
          </p:cNvSpPr>
          <p:nvPr/>
        </p:nvSpPr>
        <p:spPr bwMode="auto">
          <a:xfrm>
            <a:off x="0" y="1828800"/>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1. </a:t>
            </a:r>
            <a:r>
              <a:rPr lang="en-US" altLang="en-US" sz="3000" u="sng" dirty="0" err="1">
                <a:latin typeface="Times New Roman" panose="02020603050405020304" pitchFamily="18" charset="0"/>
                <a:cs typeface="Times New Roman" panose="02020603050405020304" pitchFamily="18" charset="0"/>
              </a:rPr>
              <a:t>Phản</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xạ</a:t>
            </a:r>
            <a:r>
              <a:rPr lang="en-US" altLang="en-US" sz="3000" dirty="0">
                <a:latin typeface="Times New Roman" panose="02020603050405020304" pitchFamily="18" charset="0"/>
                <a:cs typeface="Times New Roman" panose="02020603050405020304" pitchFamily="18" charset="0"/>
              </a:rPr>
              <a:t>:</a:t>
            </a:r>
          </a:p>
        </p:txBody>
      </p:sp>
      <p:sp>
        <p:nvSpPr>
          <p:cNvPr id="91144" name="Rectangle 8">
            <a:extLst>
              <a:ext uri="{FF2B5EF4-FFF2-40B4-BE49-F238E27FC236}">
                <a16:creationId xmlns:a16="http://schemas.microsoft.com/office/drawing/2014/main" xmlns="" id="{85092D77-E241-BD9D-AE43-9D824F8F116E}"/>
              </a:ext>
            </a:extLst>
          </p:cNvPr>
          <p:cNvSpPr>
            <a:spLocks noChangeArrowheads="1"/>
          </p:cNvSpPr>
          <p:nvPr/>
        </p:nvSpPr>
        <p:spPr bwMode="auto">
          <a:xfrm>
            <a:off x="162791" y="2378075"/>
            <a:ext cx="8991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ứng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kích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thích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môi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trường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dưới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sự</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khiển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hệ</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kinh</a:t>
            </a:r>
            <a:r>
              <a:rPr lang="en-US" altLang="en-US" sz="2800" dirty="0">
                <a:latin typeface="Times New Roman" panose="02020603050405020304" pitchFamily="18" charset="0"/>
                <a:cs typeface="Times New Roman" panose="02020603050405020304" pitchFamily="18" charset="0"/>
              </a:rPr>
              <a:t>.  </a:t>
            </a:r>
          </a:p>
        </p:txBody>
      </p:sp>
      <p:sp>
        <p:nvSpPr>
          <p:cNvPr id="91145" name="Text Box 9">
            <a:extLst>
              <a:ext uri="{FF2B5EF4-FFF2-40B4-BE49-F238E27FC236}">
                <a16:creationId xmlns:a16="http://schemas.microsoft.com/office/drawing/2014/main" xmlns="" id="{864D6B3F-B9D7-8546-B61D-8A7E7630BD29}"/>
              </a:ext>
            </a:extLst>
          </p:cNvPr>
          <p:cNvSpPr txBox="1">
            <a:spLocks noChangeArrowheads="1"/>
          </p:cNvSpPr>
          <p:nvPr/>
        </p:nvSpPr>
        <p:spPr bwMode="auto">
          <a:xfrm>
            <a:off x="76200" y="3581400"/>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2. </a:t>
            </a:r>
            <a:r>
              <a:rPr lang="en-US" altLang="en-US" sz="3000" u="sng" dirty="0" err="1">
                <a:latin typeface="Times New Roman" panose="02020603050405020304" pitchFamily="18" charset="0"/>
                <a:cs typeface="Times New Roman" panose="02020603050405020304" pitchFamily="18" charset="0"/>
              </a:rPr>
              <a:t>Cung</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phản</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xạ</a:t>
            </a:r>
            <a:r>
              <a:rPr lang="en-US" altLang="en-US" sz="30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91144">
                                            <p:txEl>
                                              <p:pRg st="0" end="0"/>
                                            </p:txEl>
                                          </p:spTgt>
                                        </p:tgtEl>
                                        <p:attrNameLst>
                                          <p:attrName>style.visibility</p:attrName>
                                        </p:attrNameLst>
                                      </p:cBhvr>
                                      <p:to>
                                        <p:strVal val="visible"/>
                                      </p:to>
                                    </p:set>
                                    <p:anim calcmode="lin" valueType="num">
                                      <p:cBhvr additive="base">
                                        <p:cTn id="7" dur="2000" fill="hold"/>
                                        <p:tgtEl>
                                          <p:spTgt spid="91144">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911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91145"/>
                                        </p:tgtEl>
                                        <p:attrNameLst>
                                          <p:attrName>style.visibility</p:attrName>
                                        </p:attrNameLst>
                                      </p:cBhvr>
                                      <p:to>
                                        <p:strVal val="visible"/>
                                      </p:to>
                                    </p:set>
                                    <p:animEffect transition="in" filter="diamond(in)">
                                      <p:cBhvr>
                                        <p:cTn id="13" dur="2000"/>
                                        <p:tgtEl>
                                          <p:spTgt spid="91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a:extLst>
              <a:ext uri="{FF2B5EF4-FFF2-40B4-BE49-F238E27FC236}">
                <a16:creationId xmlns:a16="http://schemas.microsoft.com/office/drawing/2014/main" xmlns="" id="{64997694-A465-A00B-E3BC-A3E62F66C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85775"/>
            <a:ext cx="609600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4">
            <a:extLst>
              <a:ext uri="{FF2B5EF4-FFF2-40B4-BE49-F238E27FC236}">
                <a16:creationId xmlns:a16="http://schemas.microsoft.com/office/drawing/2014/main" xmlns="" id="{97D4D3F4-1323-2A08-81FF-C89E029EB4E8}"/>
              </a:ext>
            </a:extLst>
          </p:cNvPr>
          <p:cNvSpPr txBox="1">
            <a:spLocks noChangeArrowheads="1"/>
          </p:cNvSpPr>
          <p:nvPr/>
        </p:nvSpPr>
        <p:spPr bwMode="auto">
          <a:xfrm>
            <a:off x="6096000" y="485775"/>
            <a:ext cx="2895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600">
                <a:solidFill>
                  <a:srgbClr val="0000FF"/>
                </a:solidFill>
                <a:latin typeface="Times New Roman" panose="02020603050405020304" pitchFamily="18" charset="0"/>
                <a:cs typeface="Times New Roman" panose="02020603050405020304" pitchFamily="18" charset="0"/>
              </a:rPr>
              <a:t>nơron hướng tâm</a:t>
            </a:r>
          </a:p>
        </p:txBody>
      </p:sp>
      <p:sp>
        <p:nvSpPr>
          <p:cNvPr id="58373" name="Text Box 5">
            <a:extLst>
              <a:ext uri="{FF2B5EF4-FFF2-40B4-BE49-F238E27FC236}">
                <a16:creationId xmlns:a16="http://schemas.microsoft.com/office/drawing/2014/main" xmlns="" id="{B300450B-2DA6-8BCC-3E5B-1A1095D6F5F7}"/>
              </a:ext>
            </a:extLst>
          </p:cNvPr>
          <p:cNvSpPr txBox="1">
            <a:spLocks noChangeArrowheads="1"/>
          </p:cNvSpPr>
          <p:nvPr/>
        </p:nvSpPr>
        <p:spPr bwMode="auto">
          <a:xfrm>
            <a:off x="990600" y="2971800"/>
            <a:ext cx="2133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600">
                <a:solidFill>
                  <a:srgbClr val="0000FF"/>
                </a:solidFill>
                <a:latin typeface="Times New Roman" panose="02020603050405020304" pitchFamily="18" charset="0"/>
                <a:cs typeface="Times New Roman" panose="02020603050405020304" pitchFamily="18" charset="0"/>
              </a:rPr>
              <a:t>nơron li tâm</a:t>
            </a:r>
          </a:p>
        </p:txBody>
      </p:sp>
      <p:sp>
        <p:nvSpPr>
          <p:cNvPr id="58374" name="Text Box 6">
            <a:extLst>
              <a:ext uri="{FF2B5EF4-FFF2-40B4-BE49-F238E27FC236}">
                <a16:creationId xmlns:a16="http://schemas.microsoft.com/office/drawing/2014/main" xmlns="" id="{0273F394-F84E-40ED-CC73-65B30568CCDA}"/>
              </a:ext>
            </a:extLst>
          </p:cNvPr>
          <p:cNvSpPr txBox="1">
            <a:spLocks noChangeArrowheads="1"/>
          </p:cNvSpPr>
          <p:nvPr/>
        </p:nvSpPr>
        <p:spPr bwMode="auto">
          <a:xfrm>
            <a:off x="2971800" y="76200"/>
            <a:ext cx="3124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600">
                <a:solidFill>
                  <a:srgbClr val="0000FF"/>
                </a:solidFill>
                <a:latin typeface="Times New Roman" panose="02020603050405020304" pitchFamily="18" charset="0"/>
                <a:cs typeface="Times New Roman" panose="02020603050405020304" pitchFamily="18" charset="0"/>
              </a:rPr>
              <a:t>nơron trung gian</a:t>
            </a:r>
          </a:p>
        </p:txBody>
      </p:sp>
      <p:sp>
        <p:nvSpPr>
          <p:cNvPr id="58375" name="Text Box 7">
            <a:extLst>
              <a:ext uri="{FF2B5EF4-FFF2-40B4-BE49-F238E27FC236}">
                <a16:creationId xmlns:a16="http://schemas.microsoft.com/office/drawing/2014/main" xmlns="" id="{6C0E5042-C041-C5E7-C2C7-B6D0AF4FFD3D}"/>
              </a:ext>
            </a:extLst>
          </p:cNvPr>
          <p:cNvSpPr txBox="1">
            <a:spLocks noChangeArrowheads="1"/>
          </p:cNvSpPr>
          <p:nvPr/>
        </p:nvSpPr>
        <p:spPr bwMode="auto">
          <a:xfrm>
            <a:off x="7467600" y="3352800"/>
            <a:ext cx="16764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600">
                <a:solidFill>
                  <a:srgbClr val="0000FF"/>
                </a:solidFill>
                <a:latin typeface="Times New Roman" panose="02020603050405020304" pitchFamily="18" charset="0"/>
                <a:cs typeface="Times New Roman" panose="02020603050405020304" pitchFamily="18" charset="0"/>
              </a:rPr>
              <a:t>Cơ quan thụ cảm (da)</a:t>
            </a:r>
          </a:p>
        </p:txBody>
      </p:sp>
      <p:sp>
        <p:nvSpPr>
          <p:cNvPr id="58376" name="Text Box 8">
            <a:extLst>
              <a:ext uri="{FF2B5EF4-FFF2-40B4-BE49-F238E27FC236}">
                <a16:creationId xmlns:a16="http://schemas.microsoft.com/office/drawing/2014/main" xmlns="" id="{4651FFF6-AA35-BF2C-6794-57B59E2CB05F}"/>
              </a:ext>
            </a:extLst>
          </p:cNvPr>
          <p:cNvSpPr txBox="1">
            <a:spLocks noChangeArrowheads="1"/>
          </p:cNvSpPr>
          <p:nvPr/>
        </p:nvSpPr>
        <p:spPr bwMode="auto">
          <a:xfrm>
            <a:off x="1600200" y="4267200"/>
            <a:ext cx="17526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600">
                <a:solidFill>
                  <a:srgbClr val="0000FF"/>
                </a:solidFill>
                <a:latin typeface="Times New Roman" panose="02020603050405020304" pitchFamily="18" charset="0"/>
                <a:cs typeface="Times New Roman" panose="02020603050405020304" pitchFamily="18" charset="0"/>
              </a:rPr>
              <a:t>Cơ quan phản ứng (bắp cơ)</a:t>
            </a:r>
          </a:p>
        </p:txBody>
      </p:sp>
      <p:sp>
        <p:nvSpPr>
          <p:cNvPr id="58377" name="Line 9">
            <a:extLst>
              <a:ext uri="{FF2B5EF4-FFF2-40B4-BE49-F238E27FC236}">
                <a16:creationId xmlns:a16="http://schemas.microsoft.com/office/drawing/2014/main" xmlns="" id="{19050A8C-7259-37B9-2AD7-5522A5CB947E}"/>
              </a:ext>
            </a:extLst>
          </p:cNvPr>
          <p:cNvSpPr>
            <a:spLocks noChangeShapeType="1"/>
          </p:cNvSpPr>
          <p:nvPr/>
        </p:nvSpPr>
        <p:spPr bwMode="auto">
          <a:xfrm flipH="1">
            <a:off x="3810000" y="609600"/>
            <a:ext cx="457200" cy="101917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78" name="Line 10">
            <a:extLst>
              <a:ext uri="{FF2B5EF4-FFF2-40B4-BE49-F238E27FC236}">
                <a16:creationId xmlns:a16="http://schemas.microsoft.com/office/drawing/2014/main" xmlns="" id="{A743D344-7E0E-5F85-41C1-DC7D81EDD9BE}"/>
              </a:ext>
            </a:extLst>
          </p:cNvPr>
          <p:cNvSpPr>
            <a:spLocks noChangeShapeType="1"/>
          </p:cNvSpPr>
          <p:nvPr/>
        </p:nvSpPr>
        <p:spPr bwMode="auto">
          <a:xfrm flipH="1">
            <a:off x="4710113" y="838200"/>
            <a:ext cx="1462087" cy="5143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79" name="Line 11">
            <a:extLst>
              <a:ext uri="{FF2B5EF4-FFF2-40B4-BE49-F238E27FC236}">
                <a16:creationId xmlns:a16="http://schemas.microsoft.com/office/drawing/2014/main" xmlns="" id="{34345BB4-0138-5BE0-CE27-594541C6B4DB}"/>
              </a:ext>
            </a:extLst>
          </p:cNvPr>
          <p:cNvSpPr>
            <a:spLocks noChangeShapeType="1"/>
          </p:cNvSpPr>
          <p:nvPr/>
        </p:nvSpPr>
        <p:spPr bwMode="auto">
          <a:xfrm flipH="1">
            <a:off x="3124200" y="2390775"/>
            <a:ext cx="1371600" cy="838200"/>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8380" name="Line 12">
            <a:extLst>
              <a:ext uri="{FF2B5EF4-FFF2-40B4-BE49-F238E27FC236}">
                <a16:creationId xmlns:a16="http://schemas.microsoft.com/office/drawing/2014/main" xmlns="" id="{42BA2273-A975-EF42-8EFC-5E128ACDCC4D}"/>
              </a:ext>
            </a:extLst>
          </p:cNvPr>
          <p:cNvSpPr>
            <a:spLocks noChangeShapeType="1"/>
          </p:cNvSpPr>
          <p:nvPr/>
        </p:nvSpPr>
        <p:spPr bwMode="auto">
          <a:xfrm flipH="1" flipV="1">
            <a:off x="6400800" y="3505200"/>
            <a:ext cx="1066800" cy="228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81" name="Line 13">
            <a:extLst>
              <a:ext uri="{FF2B5EF4-FFF2-40B4-BE49-F238E27FC236}">
                <a16:creationId xmlns:a16="http://schemas.microsoft.com/office/drawing/2014/main" xmlns="" id="{7C6C2054-835D-F137-BBEF-1A73AB8A5D4B}"/>
              </a:ext>
            </a:extLst>
          </p:cNvPr>
          <p:cNvSpPr>
            <a:spLocks noChangeShapeType="1"/>
          </p:cNvSpPr>
          <p:nvPr/>
        </p:nvSpPr>
        <p:spPr bwMode="auto">
          <a:xfrm flipH="1" flipV="1">
            <a:off x="3200400" y="4876800"/>
            <a:ext cx="762000" cy="104775"/>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8383" name="Text Box 15">
            <a:extLst>
              <a:ext uri="{FF2B5EF4-FFF2-40B4-BE49-F238E27FC236}">
                <a16:creationId xmlns:a16="http://schemas.microsoft.com/office/drawing/2014/main" xmlns="" id="{6011276F-2187-AE96-7BA5-348E6A50B8AD}"/>
              </a:ext>
            </a:extLst>
          </p:cNvPr>
          <p:cNvSpPr txBox="1">
            <a:spLocks noChangeArrowheads="1"/>
          </p:cNvSpPr>
          <p:nvPr/>
        </p:nvSpPr>
        <p:spPr bwMode="auto">
          <a:xfrm>
            <a:off x="76200" y="5759450"/>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Quan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sát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hình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Kể</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tên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các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thành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phần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tham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gia</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vào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cung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phản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xạ</a:t>
            </a:r>
            <a:r>
              <a:rPr lang="en-US" altLang="en-US" sz="2800" dirty="0">
                <a:solidFill>
                  <a:srgbClr val="FF0000"/>
                </a:solidFill>
                <a:latin typeface="Times New Roman" panose="02020603050405020304" pitchFamily="18" charset="0"/>
                <a:cs typeface="Times New Roman" panose="02020603050405020304" pitchFamily="18" charset="0"/>
              </a:rPr>
              <a:t>?</a:t>
            </a:r>
          </a:p>
        </p:txBody>
      </p:sp>
      <p:sp>
        <p:nvSpPr>
          <p:cNvPr id="58385" name="Line 17">
            <a:extLst>
              <a:ext uri="{FF2B5EF4-FFF2-40B4-BE49-F238E27FC236}">
                <a16:creationId xmlns:a16="http://schemas.microsoft.com/office/drawing/2014/main" xmlns="" id="{986D7BA3-AD6F-0564-6EA6-24A6D174A154}"/>
              </a:ext>
            </a:extLst>
          </p:cNvPr>
          <p:cNvSpPr>
            <a:spLocks noChangeShapeType="1"/>
          </p:cNvSpPr>
          <p:nvPr/>
        </p:nvSpPr>
        <p:spPr bwMode="auto">
          <a:xfrm flipH="1">
            <a:off x="5805488" y="823913"/>
            <a:ext cx="347662" cy="138588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86" name="Line 18">
            <a:extLst>
              <a:ext uri="{FF2B5EF4-FFF2-40B4-BE49-F238E27FC236}">
                <a16:creationId xmlns:a16="http://schemas.microsoft.com/office/drawing/2014/main" xmlns="" id="{E564A943-7BA6-186A-BB32-724EF335400B}"/>
              </a:ext>
            </a:extLst>
          </p:cNvPr>
          <p:cNvSpPr>
            <a:spLocks noChangeShapeType="1"/>
          </p:cNvSpPr>
          <p:nvPr/>
        </p:nvSpPr>
        <p:spPr bwMode="auto">
          <a:xfrm flipH="1" flipV="1">
            <a:off x="3200400" y="3276600"/>
            <a:ext cx="1371600" cy="504825"/>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blinds(horizontal)">
                                      <p:cBhvr>
                                        <p:cTn id="7" dur="500"/>
                                        <p:tgtEl>
                                          <p:spTgt spid="5837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8383"/>
                                        </p:tgtEl>
                                        <p:attrNameLst>
                                          <p:attrName>style.visibility</p:attrName>
                                        </p:attrNameLst>
                                      </p:cBhvr>
                                      <p:to>
                                        <p:strVal val="visible"/>
                                      </p:to>
                                    </p:set>
                                    <p:animEffect transition="in" filter="blinds(horizontal)">
                                      <p:cBhvr>
                                        <p:cTn id="10" dur="500"/>
                                        <p:tgtEl>
                                          <p:spTgt spid="583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8375"/>
                                        </p:tgtEl>
                                        <p:attrNameLst>
                                          <p:attrName>style.visibility</p:attrName>
                                        </p:attrNameLst>
                                      </p:cBhvr>
                                      <p:to>
                                        <p:strVal val="visible"/>
                                      </p:to>
                                    </p:set>
                                    <p:animEffect transition="in" filter="blinds(horizontal)">
                                      <p:cBhvr>
                                        <p:cTn id="15" dur="500"/>
                                        <p:tgtEl>
                                          <p:spTgt spid="58375"/>
                                        </p:tgtEl>
                                      </p:cBhvr>
                                    </p:animEffect>
                                  </p:childTnLst>
                                </p:cTn>
                              </p:par>
                              <p:par>
                                <p:cTn id="16" presetID="3" presetClass="entr" presetSubtype="10" fill="hold" nodeType="withEffect">
                                  <p:stCondLst>
                                    <p:cond delay="0"/>
                                  </p:stCondLst>
                                  <p:childTnLst>
                                    <p:set>
                                      <p:cBhvr>
                                        <p:cTn id="17" dur="1" fill="hold">
                                          <p:stCondLst>
                                            <p:cond delay="0"/>
                                          </p:stCondLst>
                                        </p:cTn>
                                        <p:tgtEl>
                                          <p:spTgt spid="58380"/>
                                        </p:tgtEl>
                                        <p:attrNameLst>
                                          <p:attrName>style.visibility</p:attrName>
                                        </p:attrNameLst>
                                      </p:cBhvr>
                                      <p:to>
                                        <p:strVal val="visible"/>
                                      </p:to>
                                    </p:set>
                                    <p:animEffect transition="in" filter="blinds(horizontal)">
                                      <p:cBhvr>
                                        <p:cTn id="18" dur="500"/>
                                        <p:tgtEl>
                                          <p:spTgt spid="5838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8372"/>
                                        </p:tgtEl>
                                        <p:attrNameLst>
                                          <p:attrName>style.visibility</p:attrName>
                                        </p:attrNameLst>
                                      </p:cBhvr>
                                      <p:to>
                                        <p:strVal val="visible"/>
                                      </p:to>
                                    </p:set>
                                    <p:animEffect transition="in" filter="box(in)">
                                      <p:cBhvr>
                                        <p:cTn id="23" dur="500"/>
                                        <p:tgtEl>
                                          <p:spTgt spid="58372"/>
                                        </p:tgtEl>
                                      </p:cBhvr>
                                    </p:animEffect>
                                  </p:childTnLst>
                                </p:cTn>
                              </p:par>
                              <p:par>
                                <p:cTn id="24" presetID="4" presetClass="entr" presetSubtype="16" fill="hold" nodeType="withEffect">
                                  <p:stCondLst>
                                    <p:cond delay="0"/>
                                  </p:stCondLst>
                                  <p:childTnLst>
                                    <p:set>
                                      <p:cBhvr>
                                        <p:cTn id="25" dur="1" fill="hold">
                                          <p:stCondLst>
                                            <p:cond delay="0"/>
                                          </p:stCondLst>
                                        </p:cTn>
                                        <p:tgtEl>
                                          <p:spTgt spid="58378"/>
                                        </p:tgtEl>
                                        <p:attrNameLst>
                                          <p:attrName>style.visibility</p:attrName>
                                        </p:attrNameLst>
                                      </p:cBhvr>
                                      <p:to>
                                        <p:strVal val="visible"/>
                                      </p:to>
                                    </p:set>
                                    <p:animEffect transition="in" filter="box(in)">
                                      <p:cBhvr>
                                        <p:cTn id="26" dur="500"/>
                                        <p:tgtEl>
                                          <p:spTgt spid="58378"/>
                                        </p:tgtEl>
                                      </p:cBhvr>
                                    </p:animEffect>
                                  </p:childTnLst>
                                </p:cTn>
                              </p:par>
                              <p:par>
                                <p:cTn id="27" presetID="4" presetClass="entr" presetSubtype="16" fill="hold" nodeType="withEffect">
                                  <p:stCondLst>
                                    <p:cond delay="0"/>
                                  </p:stCondLst>
                                  <p:childTnLst>
                                    <p:set>
                                      <p:cBhvr>
                                        <p:cTn id="28" dur="1" fill="hold">
                                          <p:stCondLst>
                                            <p:cond delay="0"/>
                                          </p:stCondLst>
                                        </p:cTn>
                                        <p:tgtEl>
                                          <p:spTgt spid="58385"/>
                                        </p:tgtEl>
                                        <p:attrNameLst>
                                          <p:attrName>style.visibility</p:attrName>
                                        </p:attrNameLst>
                                      </p:cBhvr>
                                      <p:to>
                                        <p:strVal val="visible"/>
                                      </p:to>
                                    </p:set>
                                    <p:animEffect transition="in" filter="box(in)">
                                      <p:cBhvr>
                                        <p:cTn id="29" dur="500"/>
                                        <p:tgtEl>
                                          <p:spTgt spid="5838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58374"/>
                                        </p:tgtEl>
                                        <p:attrNameLst>
                                          <p:attrName>style.visibility</p:attrName>
                                        </p:attrNameLst>
                                      </p:cBhvr>
                                      <p:to>
                                        <p:strVal val="visible"/>
                                      </p:to>
                                    </p:set>
                                    <p:animEffect transition="in" filter="checkerboard(across)">
                                      <p:cBhvr>
                                        <p:cTn id="34" dur="500"/>
                                        <p:tgtEl>
                                          <p:spTgt spid="58374"/>
                                        </p:tgtEl>
                                      </p:cBhvr>
                                    </p:animEffect>
                                  </p:childTnLst>
                                </p:cTn>
                              </p:par>
                              <p:par>
                                <p:cTn id="35" presetID="5" presetClass="entr" presetSubtype="10" fill="hold" nodeType="withEffect">
                                  <p:stCondLst>
                                    <p:cond delay="0"/>
                                  </p:stCondLst>
                                  <p:childTnLst>
                                    <p:set>
                                      <p:cBhvr>
                                        <p:cTn id="36" dur="1" fill="hold">
                                          <p:stCondLst>
                                            <p:cond delay="0"/>
                                          </p:stCondLst>
                                        </p:cTn>
                                        <p:tgtEl>
                                          <p:spTgt spid="58377"/>
                                        </p:tgtEl>
                                        <p:attrNameLst>
                                          <p:attrName>style.visibility</p:attrName>
                                        </p:attrNameLst>
                                      </p:cBhvr>
                                      <p:to>
                                        <p:strVal val="visible"/>
                                      </p:to>
                                    </p:set>
                                    <p:animEffect transition="in" filter="checkerboard(across)">
                                      <p:cBhvr>
                                        <p:cTn id="37" dur="500"/>
                                        <p:tgtEl>
                                          <p:spTgt spid="5837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58373"/>
                                        </p:tgtEl>
                                        <p:attrNameLst>
                                          <p:attrName>style.visibility</p:attrName>
                                        </p:attrNameLst>
                                      </p:cBhvr>
                                      <p:to>
                                        <p:strVal val="visible"/>
                                      </p:to>
                                    </p:set>
                                    <p:animEffect transition="in" filter="diamond(in)">
                                      <p:cBhvr>
                                        <p:cTn id="42" dur="2000"/>
                                        <p:tgtEl>
                                          <p:spTgt spid="58373"/>
                                        </p:tgtEl>
                                      </p:cBhvr>
                                    </p:animEffect>
                                  </p:childTnLst>
                                </p:cTn>
                              </p:par>
                              <p:par>
                                <p:cTn id="43" presetID="8" presetClass="entr" presetSubtype="16" fill="hold" nodeType="withEffect">
                                  <p:stCondLst>
                                    <p:cond delay="0"/>
                                  </p:stCondLst>
                                  <p:childTnLst>
                                    <p:set>
                                      <p:cBhvr>
                                        <p:cTn id="44" dur="1" fill="hold">
                                          <p:stCondLst>
                                            <p:cond delay="0"/>
                                          </p:stCondLst>
                                        </p:cTn>
                                        <p:tgtEl>
                                          <p:spTgt spid="58379"/>
                                        </p:tgtEl>
                                        <p:attrNameLst>
                                          <p:attrName>style.visibility</p:attrName>
                                        </p:attrNameLst>
                                      </p:cBhvr>
                                      <p:to>
                                        <p:strVal val="visible"/>
                                      </p:to>
                                    </p:set>
                                    <p:animEffect transition="in" filter="diamond(in)">
                                      <p:cBhvr>
                                        <p:cTn id="45" dur="2000"/>
                                        <p:tgtEl>
                                          <p:spTgt spid="58379"/>
                                        </p:tgtEl>
                                      </p:cBhvr>
                                    </p:animEffect>
                                  </p:childTnLst>
                                </p:cTn>
                              </p:par>
                              <p:par>
                                <p:cTn id="46" presetID="8" presetClass="entr" presetSubtype="16" fill="hold" nodeType="withEffect">
                                  <p:stCondLst>
                                    <p:cond delay="0"/>
                                  </p:stCondLst>
                                  <p:childTnLst>
                                    <p:set>
                                      <p:cBhvr>
                                        <p:cTn id="47" dur="1" fill="hold">
                                          <p:stCondLst>
                                            <p:cond delay="0"/>
                                          </p:stCondLst>
                                        </p:cTn>
                                        <p:tgtEl>
                                          <p:spTgt spid="58386"/>
                                        </p:tgtEl>
                                        <p:attrNameLst>
                                          <p:attrName>style.visibility</p:attrName>
                                        </p:attrNameLst>
                                      </p:cBhvr>
                                      <p:to>
                                        <p:strVal val="visible"/>
                                      </p:to>
                                    </p:set>
                                    <p:animEffect transition="in" filter="diamond(in)">
                                      <p:cBhvr>
                                        <p:cTn id="48" dur="2000"/>
                                        <p:tgtEl>
                                          <p:spTgt spid="5838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58376"/>
                                        </p:tgtEl>
                                        <p:attrNameLst>
                                          <p:attrName>style.visibility</p:attrName>
                                        </p:attrNameLst>
                                      </p:cBhvr>
                                      <p:to>
                                        <p:strVal val="visible"/>
                                      </p:to>
                                    </p:set>
                                    <p:animEffect transition="in" filter="blinds(horizontal)">
                                      <p:cBhvr>
                                        <p:cTn id="53" dur="500"/>
                                        <p:tgtEl>
                                          <p:spTgt spid="58376"/>
                                        </p:tgtEl>
                                      </p:cBhvr>
                                    </p:animEffect>
                                  </p:childTnLst>
                                </p:cTn>
                              </p:par>
                              <p:par>
                                <p:cTn id="54" presetID="3" presetClass="entr" presetSubtype="10" fill="hold" nodeType="withEffect">
                                  <p:stCondLst>
                                    <p:cond delay="0"/>
                                  </p:stCondLst>
                                  <p:childTnLst>
                                    <p:set>
                                      <p:cBhvr>
                                        <p:cTn id="55" dur="1" fill="hold">
                                          <p:stCondLst>
                                            <p:cond delay="0"/>
                                          </p:stCondLst>
                                        </p:cTn>
                                        <p:tgtEl>
                                          <p:spTgt spid="58381"/>
                                        </p:tgtEl>
                                        <p:attrNameLst>
                                          <p:attrName>style.visibility</p:attrName>
                                        </p:attrNameLst>
                                      </p:cBhvr>
                                      <p:to>
                                        <p:strVal val="visible"/>
                                      </p:to>
                                    </p:set>
                                    <p:animEffect transition="in" filter="blinds(horizontal)">
                                      <p:cBhvr>
                                        <p:cTn id="56" dur="500"/>
                                        <p:tgtEl>
                                          <p:spTgt spid="58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3" grpId="0"/>
      <p:bldP spid="58374" grpId="0"/>
      <p:bldP spid="58375" grpId="0"/>
      <p:bldP spid="58376" grpId="0"/>
      <p:bldP spid="583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a:extLst>
              <a:ext uri="{FF2B5EF4-FFF2-40B4-BE49-F238E27FC236}">
                <a16:creationId xmlns:a16="http://schemas.microsoft.com/office/drawing/2014/main" xmlns="" id="{070D0569-BE02-3D13-0C7B-D93F78D7A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762000"/>
            <a:ext cx="42672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2">
            <a:extLst>
              <a:ext uri="{FF2B5EF4-FFF2-40B4-BE49-F238E27FC236}">
                <a16:creationId xmlns:a16="http://schemas.microsoft.com/office/drawing/2014/main" xmlns="" id="{F565A923-FA18-CA2B-E86E-8D1B22C6217D}"/>
              </a:ext>
            </a:extLst>
          </p:cNvPr>
          <p:cNvSpPr txBox="1">
            <a:spLocks noChangeArrowheads="1"/>
          </p:cNvSpPr>
          <p:nvPr/>
        </p:nvSpPr>
        <p:spPr bwMode="auto">
          <a:xfrm>
            <a:off x="1905000" y="-1"/>
            <a:ext cx="525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Bài</a:t>
            </a:r>
            <a:r>
              <a:rPr lang="en-US" altLang="en-US" sz="3600" b="1" dirty="0">
                <a:solidFill>
                  <a:srgbClr val="0000FF"/>
                </a:solidFill>
                <a:latin typeface="Times New Roman" panose="02020603050405020304" pitchFamily="18" charset="0"/>
                <a:cs typeface="Times New Roman" panose="02020603050405020304" pitchFamily="18" charset="0"/>
              </a:rPr>
              <a:t> 6: PHẢN XẠ</a:t>
            </a:r>
          </a:p>
        </p:txBody>
      </p:sp>
      <p:sp>
        <p:nvSpPr>
          <p:cNvPr id="16388" name="Text Box 3">
            <a:extLst>
              <a:ext uri="{FF2B5EF4-FFF2-40B4-BE49-F238E27FC236}">
                <a16:creationId xmlns:a16="http://schemas.microsoft.com/office/drawing/2014/main" xmlns="" id="{8B79018C-46ED-B746-A31E-B593AC31A30D}"/>
              </a:ext>
            </a:extLst>
          </p:cNvPr>
          <p:cNvSpPr txBox="1">
            <a:spLocks noChangeArrowheads="1"/>
          </p:cNvSpPr>
          <p:nvPr/>
        </p:nvSpPr>
        <p:spPr bwMode="auto">
          <a:xfrm>
            <a:off x="76200" y="487362"/>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I. </a:t>
            </a:r>
            <a:r>
              <a:rPr lang="en-US" altLang="en-US" sz="3000" u="sng" dirty="0" err="1">
                <a:latin typeface="Times New Roman" panose="02020603050405020304" pitchFamily="18" charset="0"/>
                <a:cs typeface="Times New Roman" panose="02020603050405020304" pitchFamily="18" charset="0"/>
              </a:rPr>
              <a:t>Cấu</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tạo</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và</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chức</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năng</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của</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nơron</a:t>
            </a:r>
            <a:r>
              <a:rPr lang="en-US" altLang="en-US" sz="3000" dirty="0">
                <a:latin typeface="Times New Roman" panose="02020603050405020304" pitchFamily="18" charset="0"/>
                <a:cs typeface="Times New Roman" panose="02020603050405020304" pitchFamily="18" charset="0"/>
              </a:rPr>
              <a:t>:</a:t>
            </a:r>
          </a:p>
        </p:txBody>
      </p:sp>
      <p:sp>
        <p:nvSpPr>
          <p:cNvPr id="16389" name="Text Box 4">
            <a:extLst>
              <a:ext uri="{FF2B5EF4-FFF2-40B4-BE49-F238E27FC236}">
                <a16:creationId xmlns:a16="http://schemas.microsoft.com/office/drawing/2014/main" xmlns="" id="{AE8850CB-375F-62CF-2306-BE2A35BC19EA}"/>
              </a:ext>
            </a:extLst>
          </p:cNvPr>
          <p:cNvSpPr txBox="1">
            <a:spLocks noChangeArrowheads="1"/>
          </p:cNvSpPr>
          <p:nvPr/>
        </p:nvSpPr>
        <p:spPr bwMode="auto">
          <a:xfrm>
            <a:off x="69273" y="914400"/>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II. </a:t>
            </a:r>
            <a:r>
              <a:rPr lang="en-US" altLang="en-US" sz="3000" u="sng" dirty="0" err="1">
                <a:latin typeface="Times New Roman" panose="02020603050405020304" pitchFamily="18" charset="0"/>
                <a:cs typeface="Times New Roman" panose="02020603050405020304" pitchFamily="18" charset="0"/>
              </a:rPr>
              <a:t>Cung</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phản</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xạ</a:t>
            </a:r>
            <a:r>
              <a:rPr lang="en-US" altLang="en-US" sz="3000" dirty="0">
                <a:latin typeface="Times New Roman" panose="02020603050405020304" pitchFamily="18" charset="0"/>
                <a:cs typeface="Times New Roman" panose="02020603050405020304" pitchFamily="18" charset="0"/>
              </a:rPr>
              <a:t>:</a:t>
            </a:r>
          </a:p>
        </p:txBody>
      </p:sp>
      <p:sp>
        <p:nvSpPr>
          <p:cNvPr id="16390" name="Text Box 5">
            <a:extLst>
              <a:ext uri="{FF2B5EF4-FFF2-40B4-BE49-F238E27FC236}">
                <a16:creationId xmlns:a16="http://schemas.microsoft.com/office/drawing/2014/main" xmlns="" id="{6AB93D3C-960F-FD9C-58CA-58461C7DFF49}"/>
              </a:ext>
            </a:extLst>
          </p:cNvPr>
          <p:cNvSpPr txBox="1">
            <a:spLocks noChangeArrowheads="1"/>
          </p:cNvSpPr>
          <p:nvPr/>
        </p:nvSpPr>
        <p:spPr bwMode="auto">
          <a:xfrm>
            <a:off x="124691" y="1309537"/>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1. </a:t>
            </a:r>
            <a:r>
              <a:rPr lang="en-US" altLang="en-US" sz="3000" u="sng" dirty="0" err="1">
                <a:latin typeface="Times New Roman" panose="02020603050405020304" pitchFamily="18" charset="0"/>
                <a:cs typeface="Times New Roman" panose="02020603050405020304" pitchFamily="18" charset="0"/>
              </a:rPr>
              <a:t>Phản</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xạ</a:t>
            </a:r>
            <a:r>
              <a:rPr lang="en-US" altLang="en-US" sz="3000" dirty="0">
                <a:latin typeface="Times New Roman" panose="02020603050405020304" pitchFamily="18" charset="0"/>
                <a:cs typeface="Times New Roman" panose="02020603050405020304" pitchFamily="18" charset="0"/>
              </a:rPr>
              <a:t>:</a:t>
            </a:r>
          </a:p>
        </p:txBody>
      </p:sp>
      <p:sp>
        <p:nvSpPr>
          <p:cNvPr id="16391" name="Text Box 7">
            <a:extLst>
              <a:ext uri="{FF2B5EF4-FFF2-40B4-BE49-F238E27FC236}">
                <a16:creationId xmlns:a16="http://schemas.microsoft.com/office/drawing/2014/main" xmlns="" id="{237E3BCE-4D75-83F1-4647-8392458C05F8}"/>
              </a:ext>
            </a:extLst>
          </p:cNvPr>
          <p:cNvSpPr txBox="1">
            <a:spLocks noChangeArrowheads="1"/>
          </p:cNvSpPr>
          <p:nvPr/>
        </p:nvSpPr>
        <p:spPr bwMode="auto">
          <a:xfrm>
            <a:off x="0" y="1794445"/>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2. </a:t>
            </a:r>
            <a:r>
              <a:rPr lang="en-US" altLang="en-US" sz="3000" u="sng" dirty="0" err="1">
                <a:latin typeface="Times New Roman" panose="02020603050405020304" pitchFamily="18" charset="0"/>
                <a:cs typeface="Times New Roman" panose="02020603050405020304" pitchFamily="18" charset="0"/>
              </a:rPr>
              <a:t>Cung</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phản</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xạ</a:t>
            </a:r>
            <a:r>
              <a:rPr lang="en-US" altLang="en-US" sz="3000" dirty="0" smtClean="0">
                <a:latin typeface="Times New Roman" panose="02020603050405020304" pitchFamily="18" charset="0"/>
                <a:cs typeface="Times New Roman" panose="02020603050405020304" pitchFamily="18" charset="0"/>
              </a:rPr>
              <a:t>:</a:t>
            </a:r>
            <a:endParaRPr lang="en-US" altLang="en-US" sz="3000" dirty="0">
              <a:latin typeface="Times New Roman" panose="02020603050405020304" pitchFamily="18" charset="0"/>
              <a:cs typeface="Times New Roman" panose="02020603050405020304" pitchFamily="18" charset="0"/>
            </a:endParaRPr>
          </a:p>
        </p:txBody>
      </p:sp>
      <p:sp>
        <p:nvSpPr>
          <p:cNvPr id="92169" name="Text Box 9">
            <a:extLst>
              <a:ext uri="{FF2B5EF4-FFF2-40B4-BE49-F238E27FC236}">
                <a16:creationId xmlns:a16="http://schemas.microsoft.com/office/drawing/2014/main" xmlns="" id="{E9DC6361-73D6-B6E6-59F9-0E5F08CEB9E9}"/>
              </a:ext>
            </a:extLst>
          </p:cNvPr>
          <p:cNvSpPr txBox="1">
            <a:spLocks noChangeArrowheads="1"/>
          </p:cNvSpPr>
          <p:nvPr/>
        </p:nvSpPr>
        <p:spPr bwMode="auto">
          <a:xfrm>
            <a:off x="69273" y="2263197"/>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FontTx/>
              <a:buNone/>
            </a:pP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Cung</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phản</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xạ</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là</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gì</a:t>
            </a:r>
            <a:r>
              <a:rPr lang="en-US" altLang="en-US" sz="3000" dirty="0">
                <a:solidFill>
                  <a:srgbClr val="FF0000"/>
                </a:solidFill>
                <a:latin typeface="Times New Roman" panose="02020603050405020304" pitchFamily="18" charset="0"/>
                <a:cs typeface="Times New Roman" panose="02020603050405020304" pitchFamily="18" charset="0"/>
              </a:rPr>
              <a:t>?</a:t>
            </a:r>
          </a:p>
        </p:txBody>
      </p:sp>
      <p:sp>
        <p:nvSpPr>
          <p:cNvPr id="92170" name="Rectangle 10">
            <a:extLst>
              <a:ext uri="{FF2B5EF4-FFF2-40B4-BE49-F238E27FC236}">
                <a16:creationId xmlns:a16="http://schemas.microsoft.com/office/drawing/2014/main" xmlns="" id="{346E67EE-9A9A-AD04-69FA-50A5D05B2D5A}"/>
              </a:ext>
            </a:extLst>
          </p:cNvPr>
          <p:cNvSpPr>
            <a:spLocks noChangeArrowheads="1"/>
          </p:cNvSpPr>
          <p:nvPr/>
        </p:nvSpPr>
        <p:spPr bwMode="auto">
          <a:xfrm>
            <a:off x="152400" y="2316162"/>
            <a:ext cx="5943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Cung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phản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con </a:t>
            </a:r>
            <a:r>
              <a:rPr lang="en-US" altLang="en-US" sz="2400" dirty="0" err="1">
                <a:latin typeface="Times New Roman" panose="02020603050405020304" pitchFamily="18" charset="0"/>
                <a:cs typeface="Times New Roman" panose="02020603050405020304" pitchFamily="18" charset="0"/>
              </a:rPr>
              <a:t>đường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xung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truyền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thụ</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cảm</a:t>
            </a:r>
            <a:r>
              <a:rPr lang="en-US" altLang="en-US" sz="2400" dirty="0">
                <a:latin typeface="Times New Roman" panose="02020603050405020304" pitchFamily="18" charset="0"/>
                <a:cs typeface="Times New Roman" panose="02020603050405020304" pitchFamily="18" charset="0"/>
              </a:rPr>
              <a:t> (da…) qua </a:t>
            </a:r>
            <a:r>
              <a:rPr lang="en-US" altLang="en-US" sz="2400" dirty="0" err="1">
                <a:latin typeface="Times New Roman" panose="02020603050405020304" pitchFamily="18" charset="0"/>
                <a:cs typeface="Times New Roman" panose="02020603050405020304" pitchFamily="18" charset="0"/>
              </a:rPr>
              <a:t>trung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ương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phản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ứng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tuyến</a:t>
            </a:r>
            <a:r>
              <a:rPr lang="en-US" altLang="en-US" sz="2400" dirty="0">
                <a:latin typeface="Times New Roman" panose="02020603050405020304" pitchFamily="18" charset="0"/>
                <a:cs typeface="Times New Roman" panose="02020603050405020304" pitchFamily="18" charset="0"/>
              </a:rPr>
              <a:t>…)</a:t>
            </a:r>
          </a:p>
        </p:txBody>
      </p:sp>
      <p:sp>
        <p:nvSpPr>
          <p:cNvPr id="92171" name="Rectangle 11">
            <a:extLst>
              <a:ext uri="{FF2B5EF4-FFF2-40B4-BE49-F238E27FC236}">
                <a16:creationId xmlns:a16="http://schemas.microsoft.com/office/drawing/2014/main" xmlns="" id="{2ABB4B6F-F9EE-AA63-39E8-230AEAE1315B}"/>
              </a:ext>
            </a:extLst>
          </p:cNvPr>
          <p:cNvSpPr>
            <a:spLocks noChangeArrowheads="1"/>
          </p:cNvSpPr>
          <p:nvPr/>
        </p:nvSpPr>
        <p:spPr bwMode="auto">
          <a:xfrm>
            <a:off x="228600" y="3962400"/>
            <a:ext cx="617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400" dirty="0">
                <a:latin typeface="Times New Roman" panose="02020603050405020304" pitchFamily="18" charset="0"/>
                <a:cs typeface="Times New Roman" panose="02020603050405020304" pitchFamily="18" charset="0"/>
              </a:rPr>
              <a:t>- 1 </a:t>
            </a:r>
            <a:r>
              <a:rPr lang="en-US" altLang="en-US" sz="2400" dirty="0" err="1">
                <a:latin typeface="Times New Roman" panose="02020603050405020304" pitchFamily="18" charset="0"/>
                <a:cs typeface="Times New Roman" panose="02020603050405020304" pitchFamily="18" charset="0"/>
              </a:rPr>
              <a:t>cung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phản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gồm</a:t>
            </a:r>
            <a:r>
              <a:rPr lang="en-US" altLang="en-US" sz="2400" dirty="0">
                <a:latin typeface="Times New Roman" panose="02020603050405020304" pitchFamily="18" charset="0"/>
                <a:cs typeface="Times New Roman" panose="02020603050405020304" pitchFamily="18" charset="0"/>
              </a:rPr>
              <a:t> 5 </a:t>
            </a:r>
            <a:r>
              <a:rPr lang="en-US" altLang="en-US" sz="2400" dirty="0" err="1">
                <a:latin typeface="Times New Roman" panose="02020603050405020304" pitchFamily="18" charset="0"/>
                <a:cs typeface="Times New Roman" panose="02020603050405020304" pitchFamily="18" charset="0"/>
              </a:rPr>
              <a:t>yếu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tố</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thụ</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cảm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nơron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hướng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tâm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nơron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trung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nơron</a:t>
            </a:r>
            <a:r>
              <a:rPr lang="en-US" altLang="en-US" sz="2400" dirty="0">
                <a:latin typeface="Times New Roman" panose="02020603050405020304" pitchFamily="18" charset="0"/>
                <a:cs typeface="Times New Roman" panose="02020603050405020304" pitchFamily="18" charset="0"/>
              </a:rPr>
              <a:t> li </a:t>
            </a:r>
            <a:r>
              <a:rPr lang="en-US" altLang="en-US" sz="2400" dirty="0" err="1">
                <a:latin typeface="Times New Roman" panose="02020603050405020304" pitchFamily="18" charset="0"/>
                <a:cs typeface="Times New Roman" panose="02020603050405020304" pitchFamily="18" charset="0"/>
              </a:rPr>
              <a:t>tâm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phản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ứng</a:t>
            </a:r>
            <a:endParaRPr lang="en-US"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69"/>
                                        </p:tgtEl>
                                        <p:attrNameLst>
                                          <p:attrName>style.visibility</p:attrName>
                                        </p:attrNameLst>
                                      </p:cBhvr>
                                      <p:to>
                                        <p:strVal val="visible"/>
                                      </p:to>
                                    </p:set>
                                    <p:animEffect transition="in" filter="blinds(horizontal)">
                                      <p:cBhvr>
                                        <p:cTn id="7" dur="500"/>
                                        <p:tgtEl>
                                          <p:spTgt spid="921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grpId="1" nodeType="clickEffect">
                                  <p:stCondLst>
                                    <p:cond delay="0"/>
                                  </p:stCondLst>
                                  <p:childTnLst>
                                    <p:animEffect transition="out" filter="diamond(in)">
                                      <p:cBhvr>
                                        <p:cTn id="11" dur="2000"/>
                                        <p:tgtEl>
                                          <p:spTgt spid="92169"/>
                                        </p:tgtEl>
                                      </p:cBhvr>
                                    </p:animEffect>
                                    <p:set>
                                      <p:cBhvr>
                                        <p:cTn id="12" dur="1" fill="hold">
                                          <p:stCondLst>
                                            <p:cond delay="1999"/>
                                          </p:stCondLst>
                                        </p:cTn>
                                        <p:tgtEl>
                                          <p:spTgt spid="9216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170"/>
                                        </p:tgtEl>
                                        <p:attrNameLst>
                                          <p:attrName>style.visibility</p:attrName>
                                        </p:attrNameLst>
                                      </p:cBhvr>
                                      <p:to>
                                        <p:strVal val="visible"/>
                                      </p:to>
                                    </p:set>
                                    <p:animEffect transition="in" filter="dissolve">
                                      <p:cBhvr>
                                        <p:cTn id="17" dur="500"/>
                                        <p:tgtEl>
                                          <p:spTgt spid="921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2171"/>
                                        </p:tgtEl>
                                        <p:attrNameLst>
                                          <p:attrName>style.visibility</p:attrName>
                                        </p:attrNameLst>
                                      </p:cBhvr>
                                      <p:to>
                                        <p:strVal val="visible"/>
                                      </p:to>
                                    </p:set>
                                    <p:animEffect transition="in" filter="diamond(in)">
                                      <p:cBhvr>
                                        <p:cTn id="22" dur="2000"/>
                                        <p:tgtEl>
                                          <p:spTgt spid="92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9" grpId="0"/>
      <p:bldP spid="92169" grpId="1"/>
      <p:bldP spid="92170" grpId="0"/>
      <p:bldP spid="9217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xmlns="" id="{3658DCE1-0273-71FE-9EF3-87A2C6244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3" descr="Cau hoi">
            <a:extLst>
              <a:ext uri="{FF2B5EF4-FFF2-40B4-BE49-F238E27FC236}">
                <a16:creationId xmlns:a16="http://schemas.microsoft.com/office/drawing/2014/main" xmlns="" id="{58CC586E-4383-2958-7A2F-175A1302977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5">
            <a:extLst>
              <a:ext uri="{FF2B5EF4-FFF2-40B4-BE49-F238E27FC236}">
                <a16:creationId xmlns:a16="http://schemas.microsoft.com/office/drawing/2014/main" xmlns="" id="{11D9868A-AF81-DEEA-1FE7-C82D4DB1171C}"/>
              </a:ext>
            </a:extLst>
          </p:cNvPr>
          <p:cNvSpPr txBox="1">
            <a:spLocks noChangeArrowheads="1"/>
          </p:cNvSpPr>
          <p:nvPr/>
        </p:nvSpPr>
        <p:spPr bwMode="auto">
          <a:xfrm>
            <a:off x="990600" y="0"/>
            <a:ext cx="8153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FontTx/>
              <a:buNone/>
            </a:pPr>
            <a:r>
              <a:rPr lang="en-US" altLang="en-US" sz="2800">
                <a:solidFill>
                  <a:srgbClr val="FF0000"/>
                </a:solidFill>
                <a:latin typeface="Times New Roman" panose="02020603050405020304" pitchFamily="18" charset="0"/>
                <a:cs typeface="Times New Roman" panose="02020603050405020304" pitchFamily="18" charset="0"/>
              </a:rPr>
              <a:t>- Quan sát hình sau, phân tích đường dẫn truyền xung thần kinh của phản xạ trên?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6323"/>
                                        </p:tgtEl>
                                        <p:attrNameLst>
                                          <p:attrName>style.visibility</p:attrName>
                                        </p:attrNameLst>
                                      </p:cBhvr>
                                      <p:to>
                                        <p:strVal val="visible"/>
                                      </p:to>
                                    </p:set>
                                    <p:anim calcmode="lin" valueType="num">
                                      <p:cBhvr>
                                        <p:cTn id="7" dur="500" fill="hold"/>
                                        <p:tgtEl>
                                          <p:spTgt spid="56323"/>
                                        </p:tgtEl>
                                        <p:attrNameLst>
                                          <p:attrName>ppt_w</p:attrName>
                                        </p:attrNameLst>
                                      </p:cBhvr>
                                      <p:tavLst>
                                        <p:tav tm="0">
                                          <p:val>
                                            <p:fltVal val="0"/>
                                          </p:val>
                                        </p:tav>
                                        <p:tav tm="100000">
                                          <p:val>
                                            <p:strVal val="#ppt_w"/>
                                          </p:val>
                                        </p:tav>
                                      </p:tavLst>
                                    </p:anim>
                                    <p:anim calcmode="lin" valueType="num">
                                      <p:cBhvr>
                                        <p:cTn id="8" dur="500" fill="hold"/>
                                        <p:tgtEl>
                                          <p:spTgt spid="56323"/>
                                        </p:tgtEl>
                                        <p:attrNameLst>
                                          <p:attrName>ppt_h</p:attrName>
                                        </p:attrNameLst>
                                      </p:cBhvr>
                                      <p:tavLst>
                                        <p:tav tm="0">
                                          <p:val>
                                            <p:fltVal val="0"/>
                                          </p:val>
                                        </p:tav>
                                        <p:tav tm="100000">
                                          <p:val>
                                            <p:strVal val="#ppt_h"/>
                                          </p:val>
                                        </p:tav>
                                      </p:tavLst>
                                    </p:anim>
                                  </p:childTnLst>
                                </p:cTn>
                              </p:par>
                              <p:par>
                                <p:cTn id="9" presetID="27" presetClass="entr" presetSubtype="0" fill="hold" grpId="0" nodeType="withEffect">
                                  <p:stCondLst>
                                    <p:cond delay="0"/>
                                  </p:stCondLst>
                                  <p:iterate type="lt">
                                    <p:tmPct val="50000"/>
                                  </p:iterate>
                                  <p:childTnLst>
                                    <p:set>
                                      <p:cBhvr>
                                        <p:cTn id="10" dur="1" fill="hold">
                                          <p:stCondLst>
                                            <p:cond delay="0"/>
                                          </p:stCondLst>
                                        </p:cTn>
                                        <p:tgtEl>
                                          <p:spTgt spid="56325"/>
                                        </p:tgtEl>
                                        <p:attrNameLst>
                                          <p:attrName>style.visibility</p:attrName>
                                        </p:attrNameLst>
                                      </p:cBhvr>
                                      <p:to>
                                        <p:strVal val="visible"/>
                                      </p:to>
                                    </p:set>
                                    <p:anim calcmode="discrete" valueType="clr">
                                      <p:cBhvr override="childStyle">
                                        <p:cTn id="11" dur="500"/>
                                        <p:tgtEl>
                                          <p:spTgt spid="56325"/>
                                        </p:tgtEl>
                                        <p:attrNameLst>
                                          <p:attrName>style.color</p:attrName>
                                        </p:attrNameLst>
                                      </p:cBhvr>
                                      <p:tavLst>
                                        <p:tav tm="0">
                                          <p:val>
                                            <p:clrVal>
                                              <a:srgbClr val="66FF33"/>
                                            </p:clrVal>
                                          </p:val>
                                        </p:tav>
                                        <p:tav tm="50000">
                                          <p:val>
                                            <p:clrVal>
                                              <a:srgbClr val="6600FF"/>
                                            </p:clrVal>
                                          </p:val>
                                        </p:tav>
                                      </p:tavLst>
                                    </p:anim>
                                    <p:anim calcmode="discrete" valueType="clr">
                                      <p:cBhvr>
                                        <p:cTn id="12" dur="500"/>
                                        <p:tgtEl>
                                          <p:spTgt spid="56325"/>
                                        </p:tgtEl>
                                        <p:attrNameLst>
                                          <p:attrName>fillcolor</p:attrName>
                                        </p:attrNameLst>
                                      </p:cBhvr>
                                      <p:tavLst>
                                        <p:tav tm="0">
                                          <p:val>
                                            <p:clrVal>
                                              <a:schemeClr val="accent2"/>
                                            </p:clrVal>
                                          </p:val>
                                        </p:tav>
                                        <p:tav tm="50000">
                                          <p:val>
                                            <p:clrVal>
                                              <a:schemeClr val="hlink"/>
                                            </p:clrVal>
                                          </p:val>
                                        </p:tav>
                                      </p:tavLst>
                                    </p:anim>
                                    <p:set>
                                      <p:cBhvr>
                                        <p:cTn id="13" dur="500"/>
                                        <p:tgtEl>
                                          <p:spTgt spid="56325"/>
                                        </p:tgtEl>
                                        <p:attrNameLst>
                                          <p:attrName>fill.type</p:attrName>
                                        </p:attrNameLst>
                                      </p:cBhvr>
                                      <p:to>
                                        <p:strVal val="solid"/>
                                      </p:to>
                                    </p:set>
                                  </p:childTnLst>
                                </p:cTn>
                              </p:par>
                              <p:par>
                                <p:cTn id="14" presetID="20" presetClass="emph" presetSubtype="0" fill="hold" grpId="1" nodeType="withEffect">
                                  <p:stCondLst>
                                    <p:cond delay="0"/>
                                  </p:stCondLst>
                                  <p:iterate type="lt">
                                    <p:tmPct val="10000"/>
                                  </p:iterate>
                                  <p:childTnLst>
                                    <p:set>
                                      <p:cBhvr override="childStyle">
                                        <p:cTn id="15" dur="250" autoRev="1" fill="hold"/>
                                        <p:tgtEl>
                                          <p:spTgt spid="56325"/>
                                        </p:tgtEl>
                                        <p:attrNameLst>
                                          <p:attrName>style.color</p:attrName>
                                        </p:attrNameLst>
                                      </p:cBhvr>
                                      <p:to>
                                        <p:clrVal>
                                          <a:srgbClr val="FF0000"/>
                                        </p:clrVal>
                                      </p:to>
                                    </p:set>
                                    <p:set>
                                      <p:cBhvr>
                                        <p:cTn id="16" dur="250" autoRev="1" fill="hold"/>
                                        <p:tgtEl>
                                          <p:spTgt spid="56325"/>
                                        </p:tgtEl>
                                        <p:attrNameLst>
                                          <p:attrName>fillcolor</p:attrName>
                                        </p:attrNameLst>
                                      </p:cBhvr>
                                      <p:to>
                                        <p:clrVal>
                                          <a:srgbClr val="FF0000"/>
                                        </p:clrVal>
                                      </p:to>
                                    </p:set>
                                    <p:set>
                                      <p:cBhvr>
                                        <p:cTn id="17" dur="250" autoRev="1" fill="hold"/>
                                        <p:tgtEl>
                                          <p:spTgt spid="56325"/>
                                        </p:tgtEl>
                                        <p:attrNameLst>
                                          <p:attrName>fill.type</p:attrName>
                                        </p:attrNameLst>
                                      </p:cBhvr>
                                      <p:to>
                                        <p:strVal val="solid"/>
                                      </p:to>
                                    </p:set>
                                  </p:childTnLst>
                                </p:cTn>
                              </p:par>
                              <p:par>
                                <p:cTn id="18" presetID="53" presetClass="entr" presetSubtype="0" fill="hold" nodeType="withEffect">
                                  <p:stCondLst>
                                    <p:cond delay="0"/>
                                  </p:stCondLst>
                                  <p:childTnLst>
                                    <p:set>
                                      <p:cBhvr>
                                        <p:cTn id="19" dur="1" fill="hold">
                                          <p:stCondLst>
                                            <p:cond delay="0"/>
                                          </p:stCondLst>
                                        </p:cTn>
                                        <p:tgtEl>
                                          <p:spTgt spid="56322"/>
                                        </p:tgtEl>
                                        <p:attrNameLst>
                                          <p:attrName>style.visibility</p:attrName>
                                        </p:attrNameLst>
                                      </p:cBhvr>
                                      <p:to>
                                        <p:strVal val="visible"/>
                                      </p:to>
                                    </p:set>
                                    <p:anim calcmode="lin" valueType="num">
                                      <p:cBhvr>
                                        <p:cTn id="20" dur="500" fill="hold"/>
                                        <p:tgtEl>
                                          <p:spTgt spid="56322"/>
                                        </p:tgtEl>
                                        <p:attrNameLst>
                                          <p:attrName>ppt_w</p:attrName>
                                        </p:attrNameLst>
                                      </p:cBhvr>
                                      <p:tavLst>
                                        <p:tav tm="0">
                                          <p:val>
                                            <p:fltVal val="0"/>
                                          </p:val>
                                        </p:tav>
                                        <p:tav tm="100000">
                                          <p:val>
                                            <p:strVal val="#ppt_w"/>
                                          </p:val>
                                        </p:tav>
                                      </p:tavLst>
                                    </p:anim>
                                    <p:anim calcmode="lin" valueType="num">
                                      <p:cBhvr>
                                        <p:cTn id="21" dur="500" fill="hold"/>
                                        <p:tgtEl>
                                          <p:spTgt spid="56322"/>
                                        </p:tgtEl>
                                        <p:attrNameLst>
                                          <p:attrName>ppt_h</p:attrName>
                                        </p:attrNameLst>
                                      </p:cBhvr>
                                      <p:tavLst>
                                        <p:tav tm="0">
                                          <p:val>
                                            <p:fltVal val="0"/>
                                          </p:val>
                                        </p:tav>
                                        <p:tav tm="100000">
                                          <p:val>
                                            <p:strVal val="#ppt_h"/>
                                          </p:val>
                                        </p:tav>
                                      </p:tavLst>
                                    </p:anim>
                                    <p:animEffect transition="in" filter="fade">
                                      <p:cBhvr>
                                        <p:cTn id="22" dur="500"/>
                                        <p:tgtEl>
                                          <p:spTgt spid="563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4" fill="hold" nodeType="clickEffect">
                                  <p:stCondLst>
                                    <p:cond delay="0"/>
                                  </p:stCondLst>
                                  <p:childTnLst>
                                    <p:anim calcmode="lin" valueType="num">
                                      <p:cBhvr additive="base">
                                        <p:cTn id="26" dur="500"/>
                                        <p:tgtEl>
                                          <p:spTgt spid="56322"/>
                                        </p:tgtEl>
                                        <p:attrNameLst>
                                          <p:attrName>ppt_x</p:attrName>
                                        </p:attrNameLst>
                                      </p:cBhvr>
                                      <p:tavLst>
                                        <p:tav tm="0">
                                          <p:val>
                                            <p:strVal val="ppt_x"/>
                                          </p:val>
                                        </p:tav>
                                        <p:tav tm="100000">
                                          <p:val>
                                            <p:strVal val="ppt_x"/>
                                          </p:val>
                                        </p:tav>
                                      </p:tavLst>
                                    </p:anim>
                                    <p:anim calcmode="lin" valueType="num">
                                      <p:cBhvr additive="base">
                                        <p:cTn id="27" dur="500"/>
                                        <p:tgtEl>
                                          <p:spTgt spid="56322"/>
                                        </p:tgtEl>
                                        <p:attrNameLst>
                                          <p:attrName>ppt_y</p:attrName>
                                        </p:attrNameLst>
                                      </p:cBhvr>
                                      <p:tavLst>
                                        <p:tav tm="0">
                                          <p:val>
                                            <p:strVal val="ppt_y"/>
                                          </p:val>
                                        </p:tav>
                                        <p:tav tm="100000">
                                          <p:val>
                                            <p:strVal val="1+ppt_h/2"/>
                                          </p:val>
                                        </p:tav>
                                      </p:tavLst>
                                    </p:anim>
                                    <p:set>
                                      <p:cBhvr>
                                        <p:cTn id="28" dur="1" fill="hold">
                                          <p:stCondLst>
                                            <p:cond delay="499"/>
                                          </p:stCondLst>
                                        </p:cTn>
                                        <p:tgtEl>
                                          <p:spTgt spid="563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P spid="5632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a:extLst>
              <a:ext uri="{FF2B5EF4-FFF2-40B4-BE49-F238E27FC236}">
                <a16:creationId xmlns:a16="http://schemas.microsoft.com/office/drawing/2014/main" xmlns="" id="{C651E0A0-E0D2-AB9B-1740-F7F415510FC6}"/>
              </a:ext>
            </a:extLst>
          </p:cNvPr>
          <p:cNvSpPr txBox="1">
            <a:spLocks noChangeArrowheads="1"/>
          </p:cNvSpPr>
          <p:nvPr/>
        </p:nvSpPr>
        <p:spPr bwMode="auto">
          <a:xfrm>
            <a:off x="1905000" y="-76200"/>
            <a:ext cx="525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Bài</a:t>
            </a:r>
            <a:r>
              <a:rPr lang="en-US" altLang="en-US" sz="3600" b="1" dirty="0">
                <a:solidFill>
                  <a:srgbClr val="0000FF"/>
                </a:solidFill>
                <a:latin typeface="Times New Roman" panose="02020603050405020304" pitchFamily="18" charset="0"/>
                <a:cs typeface="Times New Roman" panose="02020603050405020304" pitchFamily="18" charset="0"/>
              </a:rPr>
              <a:t> 6: PHẢN XẠ</a:t>
            </a:r>
          </a:p>
        </p:txBody>
      </p:sp>
      <p:sp>
        <p:nvSpPr>
          <p:cNvPr id="18435" name="Text Box 4">
            <a:extLst>
              <a:ext uri="{FF2B5EF4-FFF2-40B4-BE49-F238E27FC236}">
                <a16:creationId xmlns:a16="http://schemas.microsoft.com/office/drawing/2014/main" xmlns="" id="{A3BF88BF-5392-9A38-7425-90CD466E7C50}"/>
              </a:ext>
            </a:extLst>
          </p:cNvPr>
          <p:cNvSpPr txBox="1">
            <a:spLocks noChangeArrowheads="1"/>
          </p:cNvSpPr>
          <p:nvPr/>
        </p:nvSpPr>
        <p:spPr bwMode="auto">
          <a:xfrm>
            <a:off x="76200" y="517525"/>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I. </a:t>
            </a:r>
            <a:r>
              <a:rPr lang="en-US" altLang="en-US" sz="3000" u="sng" dirty="0" err="1">
                <a:latin typeface="Times New Roman" panose="02020603050405020304" pitchFamily="18" charset="0"/>
                <a:cs typeface="Times New Roman" panose="02020603050405020304" pitchFamily="18" charset="0"/>
              </a:rPr>
              <a:t>Cấu</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tạo</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và</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chức</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năng</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của</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nơron</a:t>
            </a:r>
            <a:r>
              <a:rPr lang="en-US" altLang="en-US" sz="3000" dirty="0">
                <a:latin typeface="Times New Roman" panose="02020603050405020304" pitchFamily="18" charset="0"/>
                <a:cs typeface="Times New Roman" panose="02020603050405020304" pitchFamily="18" charset="0"/>
              </a:rPr>
              <a:t>:</a:t>
            </a:r>
          </a:p>
        </p:txBody>
      </p:sp>
      <p:sp>
        <p:nvSpPr>
          <p:cNvPr id="18436" name="Text Box 5">
            <a:extLst>
              <a:ext uri="{FF2B5EF4-FFF2-40B4-BE49-F238E27FC236}">
                <a16:creationId xmlns:a16="http://schemas.microsoft.com/office/drawing/2014/main" xmlns="" id="{E0FA6CFA-A7B4-95AF-D08E-B09614CC4E9C}"/>
              </a:ext>
            </a:extLst>
          </p:cNvPr>
          <p:cNvSpPr txBox="1">
            <a:spLocks noChangeArrowheads="1"/>
          </p:cNvSpPr>
          <p:nvPr/>
        </p:nvSpPr>
        <p:spPr bwMode="auto">
          <a:xfrm>
            <a:off x="76200" y="1050925"/>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II. </a:t>
            </a:r>
            <a:r>
              <a:rPr lang="en-US" altLang="en-US" sz="3000" u="sng" dirty="0" err="1">
                <a:latin typeface="Times New Roman" panose="02020603050405020304" pitchFamily="18" charset="0"/>
                <a:cs typeface="Times New Roman" panose="02020603050405020304" pitchFamily="18" charset="0"/>
              </a:rPr>
              <a:t>Cung</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phản</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xạ</a:t>
            </a:r>
            <a:r>
              <a:rPr lang="en-US" altLang="en-US" sz="3000" dirty="0">
                <a:latin typeface="Times New Roman" panose="02020603050405020304" pitchFamily="18" charset="0"/>
                <a:cs typeface="Times New Roman" panose="02020603050405020304" pitchFamily="18" charset="0"/>
              </a:rPr>
              <a:t>:</a:t>
            </a:r>
          </a:p>
        </p:txBody>
      </p:sp>
      <p:sp>
        <p:nvSpPr>
          <p:cNvPr id="18437" name="Text Box 6">
            <a:extLst>
              <a:ext uri="{FF2B5EF4-FFF2-40B4-BE49-F238E27FC236}">
                <a16:creationId xmlns:a16="http://schemas.microsoft.com/office/drawing/2014/main" xmlns="" id="{19FD77B1-9B14-8F2C-5E1A-DE0EF35CB37C}"/>
              </a:ext>
            </a:extLst>
          </p:cNvPr>
          <p:cNvSpPr txBox="1">
            <a:spLocks noChangeArrowheads="1"/>
          </p:cNvSpPr>
          <p:nvPr/>
        </p:nvSpPr>
        <p:spPr bwMode="auto">
          <a:xfrm>
            <a:off x="76200" y="1508125"/>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1. </a:t>
            </a:r>
            <a:r>
              <a:rPr lang="en-US" altLang="en-US" sz="3000" u="sng" dirty="0" err="1">
                <a:latin typeface="Times New Roman" panose="02020603050405020304" pitchFamily="18" charset="0"/>
                <a:cs typeface="Times New Roman" panose="02020603050405020304" pitchFamily="18" charset="0"/>
              </a:rPr>
              <a:t>Phản</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xạ</a:t>
            </a:r>
            <a:r>
              <a:rPr lang="en-US" altLang="en-US" sz="3000" dirty="0">
                <a:latin typeface="Times New Roman" panose="02020603050405020304" pitchFamily="18" charset="0"/>
                <a:cs typeface="Times New Roman" panose="02020603050405020304" pitchFamily="18" charset="0"/>
              </a:rPr>
              <a:t>:</a:t>
            </a:r>
          </a:p>
        </p:txBody>
      </p:sp>
      <p:sp>
        <p:nvSpPr>
          <p:cNvPr id="18438" name="Text Box 7">
            <a:extLst>
              <a:ext uri="{FF2B5EF4-FFF2-40B4-BE49-F238E27FC236}">
                <a16:creationId xmlns:a16="http://schemas.microsoft.com/office/drawing/2014/main" xmlns="" id="{33B94583-126F-41E7-AFE2-8AF31AC4E03D}"/>
              </a:ext>
            </a:extLst>
          </p:cNvPr>
          <p:cNvSpPr txBox="1">
            <a:spLocks noChangeArrowheads="1"/>
          </p:cNvSpPr>
          <p:nvPr/>
        </p:nvSpPr>
        <p:spPr bwMode="auto">
          <a:xfrm>
            <a:off x="76200" y="2117725"/>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2. </a:t>
            </a:r>
            <a:r>
              <a:rPr lang="en-US" altLang="en-US" sz="3000" u="sng" dirty="0" err="1">
                <a:latin typeface="Times New Roman" panose="02020603050405020304" pitchFamily="18" charset="0"/>
                <a:cs typeface="Times New Roman" panose="02020603050405020304" pitchFamily="18" charset="0"/>
              </a:rPr>
              <a:t>Cung</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phản</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xạ</a:t>
            </a:r>
            <a:r>
              <a:rPr lang="en-US" altLang="en-US" sz="3000" dirty="0">
                <a:latin typeface="Times New Roman" panose="02020603050405020304" pitchFamily="18" charset="0"/>
                <a:cs typeface="Times New Roman" panose="02020603050405020304" pitchFamily="18" charset="0"/>
              </a:rPr>
              <a:t>:</a:t>
            </a:r>
          </a:p>
        </p:txBody>
      </p:sp>
      <p:sp>
        <p:nvSpPr>
          <p:cNvPr id="93196" name="Text Box 12">
            <a:extLst>
              <a:ext uri="{FF2B5EF4-FFF2-40B4-BE49-F238E27FC236}">
                <a16:creationId xmlns:a16="http://schemas.microsoft.com/office/drawing/2014/main" xmlns="" id="{67DFEC77-70EE-3CF7-02D9-0AA8701B7363}"/>
              </a:ext>
            </a:extLst>
          </p:cNvPr>
          <p:cNvSpPr txBox="1">
            <a:spLocks noChangeArrowheads="1"/>
          </p:cNvSpPr>
          <p:nvPr/>
        </p:nvSpPr>
        <p:spPr bwMode="auto">
          <a:xfrm>
            <a:off x="76200" y="2727325"/>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3. </a:t>
            </a:r>
            <a:r>
              <a:rPr lang="en-US" altLang="en-US" sz="3000" u="sng" dirty="0" err="1">
                <a:latin typeface="Times New Roman" panose="02020603050405020304" pitchFamily="18" charset="0"/>
                <a:cs typeface="Times New Roman" panose="02020603050405020304" pitchFamily="18" charset="0"/>
              </a:rPr>
              <a:t>Vòng</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phản</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xạ</a:t>
            </a:r>
            <a:r>
              <a:rPr lang="en-US" altLang="en-US" sz="3000" dirty="0">
                <a:latin typeface="Times New Roman" panose="02020603050405020304" pitchFamily="18" charset="0"/>
                <a:cs typeface="Times New Roman" panose="02020603050405020304" pitchFamily="18" charset="0"/>
              </a:rPr>
              <a:t>:</a:t>
            </a:r>
          </a:p>
        </p:txBody>
      </p:sp>
      <p:sp>
        <p:nvSpPr>
          <p:cNvPr id="93197" name="Text Box 13">
            <a:extLst>
              <a:ext uri="{FF2B5EF4-FFF2-40B4-BE49-F238E27FC236}">
                <a16:creationId xmlns:a16="http://schemas.microsoft.com/office/drawing/2014/main" xmlns="" id="{E73B3E8C-8EFA-79EB-51D4-A099CA372CD1}"/>
              </a:ext>
            </a:extLst>
          </p:cNvPr>
          <p:cNvSpPr txBox="1">
            <a:spLocks noChangeArrowheads="1"/>
          </p:cNvSpPr>
          <p:nvPr/>
        </p:nvSpPr>
        <p:spPr bwMode="auto">
          <a:xfrm>
            <a:off x="76200" y="3565525"/>
            <a:ext cx="4953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a:solidFill>
                  <a:srgbClr val="FF0000"/>
                </a:solidFill>
                <a:latin typeface="Times New Roman" panose="02020603050405020304" pitchFamily="18" charset="0"/>
                <a:cs typeface="Times New Roman" panose="02020603050405020304" pitchFamily="18" charset="0"/>
              </a:rPr>
              <a:t>- Thế nào là vòng phản xạ?</a:t>
            </a:r>
          </a:p>
        </p:txBody>
      </p:sp>
      <p:sp>
        <p:nvSpPr>
          <p:cNvPr id="93198" name="Text Box 14">
            <a:extLst>
              <a:ext uri="{FF2B5EF4-FFF2-40B4-BE49-F238E27FC236}">
                <a16:creationId xmlns:a16="http://schemas.microsoft.com/office/drawing/2014/main" xmlns="" id="{1435D057-43EC-E411-31E4-D7130B7194CE}"/>
              </a:ext>
            </a:extLst>
          </p:cNvPr>
          <p:cNvSpPr txBox="1">
            <a:spLocks noChangeArrowheads="1"/>
          </p:cNvSpPr>
          <p:nvPr/>
        </p:nvSpPr>
        <p:spPr bwMode="auto">
          <a:xfrm>
            <a:off x="76200" y="4246563"/>
            <a:ext cx="8915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FontTx/>
              <a:buNone/>
            </a:pPr>
            <a:r>
              <a:rPr lang="en-US" altLang="en-US" sz="3000">
                <a:solidFill>
                  <a:srgbClr val="FF0000"/>
                </a:solidFill>
                <a:latin typeface="Times New Roman" panose="02020603050405020304" pitchFamily="18" charset="0"/>
                <a:cs typeface="Times New Roman" panose="02020603050405020304" pitchFamily="18" charset="0"/>
              </a:rPr>
              <a:t>- Vòng phản xạ có ý nghĩa gì trong đời sống con người?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196"/>
                                        </p:tgtEl>
                                        <p:attrNameLst>
                                          <p:attrName>style.visibility</p:attrName>
                                        </p:attrNameLst>
                                      </p:cBhvr>
                                      <p:to>
                                        <p:strVal val="visible"/>
                                      </p:to>
                                    </p:set>
                                    <p:animEffect transition="in" filter="blinds(horizontal)">
                                      <p:cBhvr>
                                        <p:cTn id="7" dur="500"/>
                                        <p:tgtEl>
                                          <p:spTgt spid="93196"/>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93197"/>
                                        </p:tgtEl>
                                        <p:attrNameLst>
                                          <p:attrName>style.visibility</p:attrName>
                                        </p:attrNameLst>
                                      </p:cBhvr>
                                      <p:to>
                                        <p:strVal val="visible"/>
                                      </p:to>
                                    </p:set>
                                    <p:anim calcmode="discrete" valueType="clr">
                                      <p:cBhvr override="childStyle">
                                        <p:cTn id="10" dur="500"/>
                                        <p:tgtEl>
                                          <p:spTgt spid="93197"/>
                                        </p:tgtEl>
                                        <p:attrNameLst>
                                          <p:attrName>style.color</p:attrName>
                                        </p:attrNameLst>
                                      </p:cBhvr>
                                      <p:tavLst>
                                        <p:tav tm="0">
                                          <p:val>
                                            <p:clrVal>
                                              <a:srgbClr val="66FF33"/>
                                            </p:clrVal>
                                          </p:val>
                                        </p:tav>
                                        <p:tav tm="50000">
                                          <p:val>
                                            <p:clrVal>
                                              <a:srgbClr val="6600FF"/>
                                            </p:clrVal>
                                          </p:val>
                                        </p:tav>
                                      </p:tavLst>
                                    </p:anim>
                                    <p:anim calcmode="discrete" valueType="clr">
                                      <p:cBhvr>
                                        <p:cTn id="11" dur="500"/>
                                        <p:tgtEl>
                                          <p:spTgt spid="93197"/>
                                        </p:tgtEl>
                                        <p:attrNameLst>
                                          <p:attrName>fillcolor</p:attrName>
                                        </p:attrNameLst>
                                      </p:cBhvr>
                                      <p:tavLst>
                                        <p:tav tm="0">
                                          <p:val>
                                            <p:clrVal>
                                              <a:schemeClr val="accent2"/>
                                            </p:clrVal>
                                          </p:val>
                                        </p:tav>
                                        <p:tav tm="50000">
                                          <p:val>
                                            <p:clrVal>
                                              <a:schemeClr val="hlink"/>
                                            </p:clrVal>
                                          </p:val>
                                        </p:tav>
                                      </p:tavLst>
                                    </p:anim>
                                    <p:set>
                                      <p:cBhvr>
                                        <p:cTn id="12" dur="500"/>
                                        <p:tgtEl>
                                          <p:spTgt spid="93197"/>
                                        </p:tgtEl>
                                        <p:attrNameLst>
                                          <p:attrName>fill.type</p:attrName>
                                        </p:attrNameLst>
                                      </p:cBhvr>
                                      <p:to>
                                        <p:strVal val="solid"/>
                                      </p:to>
                                    </p:set>
                                  </p:childTnLst>
                                </p:cTn>
                              </p:par>
                              <p:par>
                                <p:cTn id="13" presetID="20" presetClass="emph" presetSubtype="0" fill="hold" grpId="1" nodeType="withEffect">
                                  <p:stCondLst>
                                    <p:cond delay="0"/>
                                  </p:stCondLst>
                                  <p:iterate type="lt">
                                    <p:tmPct val="10000"/>
                                  </p:iterate>
                                  <p:childTnLst>
                                    <p:set>
                                      <p:cBhvr override="childStyle">
                                        <p:cTn id="14" dur="250" autoRev="1" fill="hold"/>
                                        <p:tgtEl>
                                          <p:spTgt spid="93197"/>
                                        </p:tgtEl>
                                        <p:attrNameLst>
                                          <p:attrName>style.color</p:attrName>
                                        </p:attrNameLst>
                                      </p:cBhvr>
                                      <p:to>
                                        <p:clrVal>
                                          <a:srgbClr val="FF0000"/>
                                        </p:clrVal>
                                      </p:to>
                                    </p:set>
                                    <p:set>
                                      <p:cBhvr>
                                        <p:cTn id="15" dur="250" autoRev="1" fill="hold"/>
                                        <p:tgtEl>
                                          <p:spTgt spid="93197"/>
                                        </p:tgtEl>
                                        <p:attrNameLst>
                                          <p:attrName>fillcolor</p:attrName>
                                        </p:attrNameLst>
                                      </p:cBhvr>
                                      <p:to>
                                        <p:clrVal>
                                          <a:srgbClr val="FF0000"/>
                                        </p:clrVal>
                                      </p:to>
                                    </p:set>
                                    <p:set>
                                      <p:cBhvr>
                                        <p:cTn id="16" dur="250" autoRev="1" fill="hold"/>
                                        <p:tgtEl>
                                          <p:spTgt spid="9319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3198"/>
                                        </p:tgtEl>
                                        <p:attrNameLst>
                                          <p:attrName>style.visibility</p:attrName>
                                        </p:attrNameLst>
                                      </p:cBhvr>
                                      <p:to>
                                        <p:strVal val="visible"/>
                                      </p:to>
                                    </p:set>
                                    <p:anim calcmode="discrete" valueType="clr">
                                      <p:cBhvr override="childStyle">
                                        <p:cTn id="21" dur="500"/>
                                        <p:tgtEl>
                                          <p:spTgt spid="93198"/>
                                        </p:tgtEl>
                                        <p:attrNameLst>
                                          <p:attrName>style.color</p:attrName>
                                        </p:attrNameLst>
                                      </p:cBhvr>
                                      <p:tavLst>
                                        <p:tav tm="0">
                                          <p:val>
                                            <p:clrVal>
                                              <a:srgbClr val="66FF33"/>
                                            </p:clrVal>
                                          </p:val>
                                        </p:tav>
                                        <p:tav tm="50000">
                                          <p:val>
                                            <p:clrVal>
                                              <a:srgbClr val="6600FF"/>
                                            </p:clrVal>
                                          </p:val>
                                        </p:tav>
                                      </p:tavLst>
                                    </p:anim>
                                    <p:anim calcmode="discrete" valueType="clr">
                                      <p:cBhvr>
                                        <p:cTn id="22" dur="500"/>
                                        <p:tgtEl>
                                          <p:spTgt spid="93198"/>
                                        </p:tgtEl>
                                        <p:attrNameLst>
                                          <p:attrName>fillcolor</p:attrName>
                                        </p:attrNameLst>
                                      </p:cBhvr>
                                      <p:tavLst>
                                        <p:tav tm="0">
                                          <p:val>
                                            <p:clrVal>
                                              <a:schemeClr val="accent2"/>
                                            </p:clrVal>
                                          </p:val>
                                        </p:tav>
                                        <p:tav tm="50000">
                                          <p:val>
                                            <p:clrVal>
                                              <a:schemeClr val="hlink"/>
                                            </p:clrVal>
                                          </p:val>
                                        </p:tav>
                                      </p:tavLst>
                                    </p:anim>
                                    <p:set>
                                      <p:cBhvr>
                                        <p:cTn id="23" dur="500"/>
                                        <p:tgtEl>
                                          <p:spTgt spid="93198"/>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0" presetClass="emph" presetSubtype="0" fill="hold" grpId="1" nodeType="clickEffect">
                                  <p:stCondLst>
                                    <p:cond delay="0"/>
                                  </p:stCondLst>
                                  <p:iterate type="lt">
                                    <p:tmPct val="10000"/>
                                  </p:iterate>
                                  <p:childTnLst>
                                    <p:set>
                                      <p:cBhvr override="childStyle">
                                        <p:cTn id="27" dur="250" autoRev="1" fill="hold"/>
                                        <p:tgtEl>
                                          <p:spTgt spid="93198"/>
                                        </p:tgtEl>
                                        <p:attrNameLst>
                                          <p:attrName>style.color</p:attrName>
                                        </p:attrNameLst>
                                      </p:cBhvr>
                                      <p:to>
                                        <p:clrVal>
                                          <a:srgbClr val="FF0000"/>
                                        </p:clrVal>
                                      </p:to>
                                    </p:set>
                                    <p:set>
                                      <p:cBhvr>
                                        <p:cTn id="28" dur="250" autoRev="1" fill="hold"/>
                                        <p:tgtEl>
                                          <p:spTgt spid="93198"/>
                                        </p:tgtEl>
                                        <p:attrNameLst>
                                          <p:attrName>fillcolor</p:attrName>
                                        </p:attrNameLst>
                                      </p:cBhvr>
                                      <p:to>
                                        <p:clrVal>
                                          <a:srgbClr val="FF0000"/>
                                        </p:clrVal>
                                      </p:to>
                                    </p:set>
                                    <p:set>
                                      <p:cBhvr>
                                        <p:cTn id="29" dur="250" autoRev="1" fill="hold"/>
                                        <p:tgtEl>
                                          <p:spTgt spid="9319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6" grpId="0"/>
      <p:bldP spid="93197" grpId="0"/>
      <p:bldP spid="93197" grpId="1"/>
      <p:bldP spid="93198" grpId="0"/>
      <p:bldP spid="9319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a:extLst>
              <a:ext uri="{FF2B5EF4-FFF2-40B4-BE49-F238E27FC236}">
                <a16:creationId xmlns:a16="http://schemas.microsoft.com/office/drawing/2014/main" xmlns="" id="{9937EED4-1621-12BF-74DE-A8C9E8F57771}"/>
              </a:ext>
            </a:extLst>
          </p:cNvPr>
          <p:cNvSpPr>
            <a:spLocks noChangeArrowheads="1"/>
          </p:cNvSpPr>
          <p:nvPr/>
        </p:nvSpPr>
        <p:spPr bwMode="auto">
          <a:xfrm>
            <a:off x="228600" y="3767138"/>
            <a:ext cx="184150" cy="369887"/>
          </a:xfrm>
          <a:prstGeom prst="rect">
            <a:avLst/>
          </a:prstGeom>
          <a:solidFill>
            <a:srgbClr val="333399"/>
          </a:solidFill>
          <a:ln w="9525" algn="ctr">
            <a:solidFill>
              <a:schemeClr val="tx1"/>
            </a:solidFill>
            <a:miter lim="800000"/>
            <a:headEnd/>
            <a:tailEnd/>
          </a:ln>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65540" name="Rectangle 4">
            <a:extLst>
              <a:ext uri="{FF2B5EF4-FFF2-40B4-BE49-F238E27FC236}">
                <a16:creationId xmlns:a16="http://schemas.microsoft.com/office/drawing/2014/main" xmlns="" id="{49B6502B-799B-5866-6095-DDD49F35ADCD}"/>
              </a:ext>
            </a:extLst>
          </p:cNvPr>
          <p:cNvSpPr>
            <a:spLocks noChangeArrowheads="1"/>
          </p:cNvSpPr>
          <p:nvPr/>
        </p:nvSpPr>
        <p:spPr bwMode="auto">
          <a:xfrm>
            <a:off x="2743200" y="990600"/>
            <a:ext cx="3733800" cy="369888"/>
          </a:xfrm>
          <a:prstGeom prst="rect">
            <a:avLst/>
          </a:prstGeom>
          <a:solidFill>
            <a:srgbClr val="333399"/>
          </a:solidFill>
          <a:ln w="9525" algn="ctr">
            <a:solidFill>
              <a:schemeClr val="tx1"/>
            </a:solidFill>
            <a:miter lim="800000"/>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65541" name="Rectangle 5">
            <a:extLst>
              <a:ext uri="{FF2B5EF4-FFF2-40B4-BE49-F238E27FC236}">
                <a16:creationId xmlns:a16="http://schemas.microsoft.com/office/drawing/2014/main" xmlns="" id="{1E4DBA40-FBA4-DDAB-966C-B823EAB44673}"/>
              </a:ext>
            </a:extLst>
          </p:cNvPr>
          <p:cNvSpPr>
            <a:spLocks noChangeArrowheads="1"/>
          </p:cNvSpPr>
          <p:nvPr/>
        </p:nvSpPr>
        <p:spPr bwMode="auto">
          <a:xfrm>
            <a:off x="5410200" y="3767138"/>
            <a:ext cx="184150" cy="369887"/>
          </a:xfrm>
          <a:prstGeom prst="rect">
            <a:avLst/>
          </a:prstGeom>
          <a:solidFill>
            <a:srgbClr val="333399"/>
          </a:solidFill>
          <a:ln w="9525" algn="ctr">
            <a:solidFill>
              <a:schemeClr val="tx1"/>
            </a:solidFill>
            <a:miter lim="800000"/>
            <a:headEnd/>
            <a:tailEnd/>
          </a:ln>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65542" name="Text Box 6">
            <a:extLst>
              <a:ext uri="{FF2B5EF4-FFF2-40B4-BE49-F238E27FC236}">
                <a16:creationId xmlns:a16="http://schemas.microsoft.com/office/drawing/2014/main" xmlns="" id="{B84011AD-DDD0-C4B3-A8C7-5C00AAE12743}"/>
              </a:ext>
            </a:extLst>
          </p:cNvPr>
          <p:cNvSpPr txBox="1">
            <a:spLocks noChangeArrowheads="1"/>
          </p:cNvSpPr>
          <p:nvPr/>
        </p:nvSpPr>
        <p:spPr bwMode="auto">
          <a:xfrm>
            <a:off x="2743200" y="928688"/>
            <a:ext cx="3733800" cy="519112"/>
          </a:xfrm>
          <a:prstGeom prst="rect">
            <a:avLst/>
          </a:pr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a:solidFill>
                  <a:srgbClr val="FFFF00"/>
                </a:solidFill>
                <a:latin typeface="Times New Roman" panose="02020603050405020304" pitchFamily="18" charset="0"/>
                <a:cs typeface="Times New Roman" panose="02020603050405020304" pitchFamily="18" charset="0"/>
              </a:rPr>
              <a:t>Trung ương thần kinh</a:t>
            </a:r>
          </a:p>
        </p:txBody>
      </p:sp>
      <p:sp>
        <p:nvSpPr>
          <p:cNvPr id="65543" name="Text Box 7">
            <a:extLst>
              <a:ext uri="{FF2B5EF4-FFF2-40B4-BE49-F238E27FC236}">
                <a16:creationId xmlns:a16="http://schemas.microsoft.com/office/drawing/2014/main" xmlns="" id="{C652BE3A-7DCF-0027-65B2-5C659DBC32E5}"/>
              </a:ext>
            </a:extLst>
          </p:cNvPr>
          <p:cNvSpPr txBox="1">
            <a:spLocks noChangeArrowheads="1"/>
          </p:cNvSpPr>
          <p:nvPr/>
        </p:nvSpPr>
        <p:spPr bwMode="auto">
          <a:xfrm>
            <a:off x="152400" y="3733800"/>
            <a:ext cx="3505200" cy="519113"/>
          </a:xfrm>
          <a:prstGeom prst="rect">
            <a:avLst/>
          </a:pr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a:solidFill>
                  <a:srgbClr val="FFFF00"/>
                </a:solidFill>
                <a:latin typeface="Times New Roman" panose="02020603050405020304" pitchFamily="18" charset="0"/>
                <a:cs typeface="Times New Roman" panose="02020603050405020304" pitchFamily="18" charset="0"/>
              </a:rPr>
              <a:t>Cơ quan thụ cảm</a:t>
            </a:r>
          </a:p>
        </p:txBody>
      </p:sp>
      <p:sp>
        <p:nvSpPr>
          <p:cNvPr id="65544" name="Text Box 8">
            <a:extLst>
              <a:ext uri="{FF2B5EF4-FFF2-40B4-BE49-F238E27FC236}">
                <a16:creationId xmlns:a16="http://schemas.microsoft.com/office/drawing/2014/main" xmlns="" id="{5AE101E9-8097-019E-37ED-1782992D973D}"/>
              </a:ext>
            </a:extLst>
          </p:cNvPr>
          <p:cNvSpPr txBox="1">
            <a:spLocks noChangeArrowheads="1"/>
          </p:cNvSpPr>
          <p:nvPr/>
        </p:nvSpPr>
        <p:spPr bwMode="auto">
          <a:xfrm>
            <a:off x="5395913" y="3767138"/>
            <a:ext cx="3429000" cy="519112"/>
          </a:xfrm>
          <a:prstGeom prst="rect">
            <a:avLst/>
          </a:pr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a:solidFill>
                  <a:srgbClr val="FFFF00"/>
                </a:solidFill>
                <a:latin typeface="Times New Roman" panose="02020603050405020304" pitchFamily="18" charset="0"/>
                <a:cs typeface="Times New Roman" panose="02020603050405020304" pitchFamily="18" charset="0"/>
              </a:rPr>
              <a:t>Cơ quan phản ứng</a:t>
            </a:r>
          </a:p>
        </p:txBody>
      </p:sp>
      <p:grpSp>
        <p:nvGrpSpPr>
          <p:cNvPr id="2" name="Group 9">
            <a:extLst>
              <a:ext uri="{FF2B5EF4-FFF2-40B4-BE49-F238E27FC236}">
                <a16:creationId xmlns:a16="http://schemas.microsoft.com/office/drawing/2014/main" xmlns="" id="{04399F26-5233-3C87-409F-E74424EB2C96}"/>
              </a:ext>
            </a:extLst>
          </p:cNvPr>
          <p:cNvGrpSpPr>
            <a:grpSpLocks/>
          </p:cNvGrpSpPr>
          <p:nvPr/>
        </p:nvGrpSpPr>
        <p:grpSpPr bwMode="auto">
          <a:xfrm>
            <a:off x="1371600" y="1219200"/>
            <a:ext cx="1371600" cy="2514600"/>
            <a:chOff x="864" y="2064"/>
            <a:chExt cx="960" cy="1344"/>
          </a:xfrm>
        </p:grpSpPr>
        <p:grpSp>
          <p:nvGrpSpPr>
            <p:cNvPr id="19482" name="Group 10">
              <a:extLst>
                <a:ext uri="{FF2B5EF4-FFF2-40B4-BE49-F238E27FC236}">
                  <a16:creationId xmlns:a16="http://schemas.microsoft.com/office/drawing/2014/main" xmlns="" id="{34800E71-6510-FE43-0F49-2AE014248A86}"/>
                </a:ext>
              </a:extLst>
            </p:cNvPr>
            <p:cNvGrpSpPr>
              <a:grpSpLocks/>
            </p:cNvGrpSpPr>
            <p:nvPr/>
          </p:nvGrpSpPr>
          <p:grpSpPr bwMode="auto">
            <a:xfrm>
              <a:off x="864" y="2064"/>
              <a:ext cx="0" cy="1344"/>
              <a:chOff x="864" y="1968"/>
              <a:chExt cx="0" cy="1344"/>
            </a:xfrm>
          </p:grpSpPr>
          <p:sp>
            <p:nvSpPr>
              <p:cNvPr id="19484" name="Line 11">
                <a:extLst>
                  <a:ext uri="{FF2B5EF4-FFF2-40B4-BE49-F238E27FC236}">
                    <a16:creationId xmlns:a16="http://schemas.microsoft.com/office/drawing/2014/main" xmlns="" id="{96054CA1-64BC-09C8-0FDE-8D9E5A13B630}"/>
                  </a:ext>
                </a:extLst>
              </p:cNvPr>
              <p:cNvSpPr>
                <a:spLocks noChangeShapeType="1"/>
              </p:cNvSpPr>
              <p:nvPr/>
            </p:nvSpPr>
            <p:spPr bwMode="auto">
              <a:xfrm>
                <a:off x="864" y="1968"/>
                <a:ext cx="0" cy="134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9485" name="Line 12">
                <a:extLst>
                  <a:ext uri="{FF2B5EF4-FFF2-40B4-BE49-F238E27FC236}">
                    <a16:creationId xmlns:a16="http://schemas.microsoft.com/office/drawing/2014/main" xmlns="" id="{E5CF6CE6-AE26-732A-DD48-C21244867FD0}"/>
                  </a:ext>
                </a:extLst>
              </p:cNvPr>
              <p:cNvSpPr>
                <a:spLocks noChangeShapeType="1"/>
              </p:cNvSpPr>
              <p:nvPr/>
            </p:nvSpPr>
            <p:spPr bwMode="auto">
              <a:xfrm flipV="1">
                <a:off x="864" y="2592"/>
                <a:ext cx="0" cy="192"/>
              </a:xfrm>
              <a:prstGeom prst="line">
                <a:avLst/>
              </a:prstGeom>
              <a:noFill/>
              <a:ln w="25400">
                <a:solidFill>
                  <a:srgbClr val="FF0000"/>
                </a:solidFill>
                <a:round/>
                <a:headEnd/>
                <a:tailEnd type="stealth" w="lg" len="med"/>
              </a:ln>
              <a:extLst>
                <a:ext uri="{909E8E84-426E-40DD-AFC4-6F175D3DCCD1}">
                  <a14:hiddenFill xmlns:a14="http://schemas.microsoft.com/office/drawing/2010/main">
                    <a:noFill/>
                  </a14:hiddenFill>
                </a:ext>
              </a:extLst>
            </p:spPr>
            <p:txBody>
              <a:bodyPr>
                <a:spAutoFit/>
              </a:bodyPr>
              <a:lstStyle/>
              <a:p>
                <a:endParaRPr lang="en-US"/>
              </a:p>
            </p:txBody>
          </p:sp>
        </p:grpSp>
        <p:sp>
          <p:nvSpPr>
            <p:cNvPr id="19483" name="Line 13">
              <a:extLst>
                <a:ext uri="{FF2B5EF4-FFF2-40B4-BE49-F238E27FC236}">
                  <a16:creationId xmlns:a16="http://schemas.microsoft.com/office/drawing/2014/main" xmlns="" id="{A3825307-1F8E-F82F-2F20-0B29C6639E07}"/>
                </a:ext>
              </a:extLst>
            </p:cNvPr>
            <p:cNvSpPr>
              <a:spLocks noChangeShapeType="1"/>
            </p:cNvSpPr>
            <p:nvPr/>
          </p:nvSpPr>
          <p:spPr bwMode="auto">
            <a:xfrm>
              <a:off x="864" y="2064"/>
              <a:ext cx="96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4" name="Group 14">
            <a:extLst>
              <a:ext uri="{FF2B5EF4-FFF2-40B4-BE49-F238E27FC236}">
                <a16:creationId xmlns:a16="http://schemas.microsoft.com/office/drawing/2014/main" xmlns="" id="{B333C99D-F2A9-6F08-578B-BB922D71FEEA}"/>
              </a:ext>
            </a:extLst>
          </p:cNvPr>
          <p:cNvGrpSpPr>
            <a:grpSpLocks/>
          </p:cNvGrpSpPr>
          <p:nvPr/>
        </p:nvGrpSpPr>
        <p:grpSpPr bwMode="auto">
          <a:xfrm>
            <a:off x="6477000" y="1066800"/>
            <a:ext cx="1447800" cy="2667000"/>
            <a:chOff x="3984" y="1968"/>
            <a:chExt cx="864" cy="1440"/>
          </a:xfrm>
        </p:grpSpPr>
        <p:sp>
          <p:nvSpPr>
            <p:cNvPr id="19480" name="Line 15">
              <a:extLst>
                <a:ext uri="{FF2B5EF4-FFF2-40B4-BE49-F238E27FC236}">
                  <a16:creationId xmlns:a16="http://schemas.microsoft.com/office/drawing/2014/main" xmlns="" id="{D32AB8CD-069D-C47F-004D-77E24E44AB08}"/>
                </a:ext>
              </a:extLst>
            </p:cNvPr>
            <p:cNvSpPr>
              <a:spLocks noChangeShapeType="1"/>
            </p:cNvSpPr>
            <p:nvPr/>
          </p:nvSpPr>
          <p:spPr bwMode="auto">
            <a:xfrm>
              <a:off x="3984" y="1968"/>
              <a:ext cx="864"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9481" name="Line 16">
              <a:extLst>
                <a:ext uri="{FF2B5EF4-FFF2-40B4-BE49-F238E27FC236}">
                  <a16:creationId xmlns:a16="http://schemas.microsoft.com/office/drawing/2014/main" xmlns="" id="{A1F071A8-631A-D7E6-1958-BD904C219887}"/>
                </a:ext>
              </a:extLst>
            </p:cNvPr>
            <p:cNvSpPr>
              <a:spLocks noChangeShapeType="1"/>
            </p:cNvSpPr>
            <p:nvPr/>
          </p:nvSpPr>
          <p:spPr bwMode="auto">
            <a:xfrm>
              <a:off x="4848" y="1968"/>
              <a:ext cx="0" cy="1440"/>
            </a:xfrm>
            <a:prstGeom prst="line">
              <a:avLst/>
            </a:prstGeom>
            <a:noFill/>
            <a:ln w="28575">
              <a:solidFill>
                <a:srgbClr val="FF0000"/>
              </a:solidFill>
              <a:round/>
              <a:headEnd/>
              <a:tailEnd type="stealth" w="lg" len="me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5" name="Group 17">
            <a:extLst>
              <a:ext uri="{FF2B5EF4-FFF2-40B4-BE49-F238E27FC236}">
                <a16:creationId xmlns:a16="http://schemas.microsoft.com/office/drawing/2014/main" xmlns="" id="{AB929AA6-AFA9-1093-F24C-BD6F1BE08CB2}"/>
              </a:ext>
            </a:extLst>
          </p:cNvPr>
          <p:cNvGrpSpPr>
            <a:grpSpLocks/>
          </p:cNvGrpSpPr>
          <p:nvPr/>
        </p:nvGrpSpPr>
        <p:grpSpPr bwMode="auto">
          <a:xfrm>
            <a:off x="6477000" y="1295400"/>
            <a:ext cx="990600" cy="2438400"/>
            <a:chOff x="3984" y="2112"/>
            <a:chExt cx="528" cy="1296"/>
          </a:xfrm>
        </p:grpSpPr>
        <p:sp>
          <p:nvSpPr>
            <p:cNvPr id="19478" name="Line 18">
              <a:extLst>
                <a:ext uri="{FF2B5EF4-FFF2-40B4-BE49-F238E27FC236}">
                  <a16:creationId xmlns:a16="http://schemas.microsoft.com/office/drawing/2014/main" xmlns="" id="{EE1C4133-0325-2088-C837-097162F3333D}"/>
                </a:ext>
              </a:extLst>
            </p:cNvPr>
            <p:cNvSpPr>
              <a:spLocks noChangeShapeType="1"/>
            </p:cNvSpPr>
            <p:nvPr/>
          </p:nvSpPr>
          <p:spPr bwMode="auto">
            <a:xfrm>
              <a:off x="3984" y="2112"/>
              <a:ext cx="52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9479" name="Line 19">
              <a:extLst>
                <a:ext uri="{FF2B5EF4-FFF2-40B4-BE49-F238E27FC236}">
                  <a16:creationId xmlns:a16="http://schemas.microsoft.com/office/drawing/2014/main" xmlns="" id="{2C4612F4-A142-C5E0-B6BC-6EADDBDE2C64}"/>
                </a:ext>
              </a:extLst>
            </p:cNvPr>
            <p:cNvSpPr>
              <a:spLocks noChangeShapeType="1"/>
            </p:cNvSpPr>
            <p:nvPr/>
          </p:nvSpPr>
          <p:spPr bwMode="auto">
            <a:xfrm>
              <a:off x="4512" y="2112"/>
              <a:ext cx="0" cy="1296"/>
            </a:xfrm>
            <a:prstGeom prst="line">
              <a:avLst/>
            </a:prstGeom>
            <a:noFill/>
            <a:ln w="28575">
              <a:solidFill>
                <a:srgbClr val="FF0000"/>
              </a:solidFill>
              <a:round/>
              <a:headEnd/>
              <a:tailEnd type="stealth" w="lg" len="me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6" name="Group 20">
            <a:extLst>
              <a:ext uri="{FF2B5EF4-FFF2-40B4-BE49-F238E27FC236}">
                <a16:creationId xmlns:a16="http://schemas.microsoft.com/office/drawing/2014/main" xmlns="" id="{F313CA82-6598-3FAE-263A-29491BEF64B0}"/>
              </a:ext>
            </a:extLst>
          </p:cNvPr>
          <p:cNvGrpSpPr>
            <a:grpSpLocks/>
          </p:cNvGrpSpPr>
          <p:nvPr/>
        </p:nvGrpSpPr>
        <p:grpSpPr bwMode="auto">
          <a:xfrm>
            <a:off x="3505200" y="1447800"/>
            <a:ext cx="2209800" cy="2209800"/>
            <a:chOff x="2352" y="2208"/>
            <a:chExt cx="912" cy="1200"/>
          </a:xfrm>
        </p:grpSpPr>
        <p:sp>
          <p:nvSpPr>
            <p:cNvPr id="19476" name="Line 21">
              <a:extLst>
                <a:ext uri="{FF2B5EF4-FFF2-40B4-BE49-F238E27FC236}">
                  <a16:creationId xmlns:a16="http://schemas.microsoft.com/office/drawing/2014/main" xmlns="" id="{094C665D-451D-8293-F942-1116C9E72926}"/>
                </a:ext>
              </a:extLst>
            </p:cNvPr>
            <p:cNvSpPr>
              <a:spLocks noChangeShapeType="1"/>
            </p:cNvSpPr>
            <p:nvPr/>
          </p:nvSpPr>
          <p:spPr bwMode="auto">
            <a:xfrm flipV="1">
              <a:off x="2352" y="2208"/>
              <a:ext cx="0" cy="1200"/>
            </a:xfrm>
            <a:prstGeom prst="line">
              <a:avLst/>
            </a:prstGeom>
            <a:noFill/>
            <a:ln w="28575">
              <a:solidFill>
                <a:srgbClr val="FF0000"/>
              </a:solidFill>
              <a:prstDash val="dash"/>
              <a:round/>
              <a:headEnd/>
              <a:tailEnd type="stealth" w="lg" len="med"/>
            </a:ln>
            <a:extLst>
              <a:ext uri="{909E8E84-426E-40DD-AFC4-6F175D3DCCD1}">
                <a14:hiddenFill xmlns:a14="http://schemas.microsoft.com/office/drawing/2010/main">
                  <a:noFill/>
                </a14:hiddenFill>
              </a:ext>
            </a:extLst>
          </p:spPr>
          <p:txBody>
            <a:bodyPr>
              <a:spAutoFit/>
            </a:bodyPr>
            <a:lstStyle/>
            <a:p>
              <a:endParaRPr lang="en-US"/>
            </a:p>
          </p:txBody>
        </p:sp>
        <p:sp>
          <p:nvSpPr>
            <p:cNvPr id="19477" name="Line 22">
              <a:extLst>
                <a:ext uri="{FF2B5EF4-FFF2-40B4-BE49-F238E27FC236}">
                  <a16:creationId xmlns:a16="http://schemas.microsoft.com/office/drawing/2014/main" xmlns="" id="{93FEF367-98E5-444A-7F44-42345B170CEA}"/>
                </a:ext>
              </a:extLst>
            </p:cNvPr>
            <p:cNvSpPr>
              <a:spLocks noChangeShapeType="1"/>
            </p:cNvSpPr>
            <p:nvPr/>
          </p:nvSpPr>
          <p:spPr bwMode="auto">
            <a:xfrm flipV="1">
              <a:off x="3264" y="2208"/>
              <a:ext cx="0" cy="1200"/>
            </a:xfrm>
            <a:prstGeom prst="line">
              <a:avLst/>
            </a:prstGeom>
            <a:noFill/>
            <a:ln w="28575">
              <a:solidFill>
                <a:srgbClr val="FF0000"/>
              </a:solidFill>
              <a:prstDash val="dash"/>
              <a:round/>
              <a:headEnd/>
              <a:tailEnd type="stealth" w="lg" len="med"/>
            </a:ln>
            <a:extLst>
              <a:ext uri="{909E8E84-426E-40DD-AFC4-6F175D3DCCD1}">
                <a14:hiddenFill xmlns:a14="http://schemas.microsoft.com/office/drawing/2010/main">
                  <a:noFill/>
                </a14:hiddenFill>
              </a:ext>
            </a:extLst>
          </p:spPr>
          <p:txBody>
            <a:bodyPr>
              <a:spAutoFit/>
            </a:bodyPr>
            <a:lstStyle/>
            <a:p>
              <a:endParaRPr lang="en-US"/>
            </a:p>
          </p:txBody>
        </p:sp>
      </p:grpSp>
      <p:sp>
        <p:nvSpPr>
          <p:cNvPr id="65559" name="Text Box 23">
            <a:extLst>
              <a:ext uri="{FF2B5EF4-FFF2-40B4-BE49-F238E27FC236}">
                <a16:creationId xmlns:a16="http://schemas.microsoft.com/office/drawing/2014/main" xmlns="" id="{C07839AE-4FE6-1AD0-15F6-D960A2C9DF2D}"/>
              </a:ext>
            </a:extLst>
          </p:cNvPr>
          <p:cNvSpPr txBox="1">
            <a:spLocks noChangeArrowheads="1"/>
          </p:cNvSpPr>
          <p:nvPr/>
        </p:nvSpPr>
        <p:spPr bwMode="auto">
          <a:xfrm>
            <a:off x="838200" y="213360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a:latin typeface="Times New Roman" panose="02020603050405020304" pitchFamily="18" charset="0"/>
                <a:cs typeface="Times New Roman" panose="02020603050405020304" pitchFamily="18" charset="0"/>
              </a:rPr>
              <a:t>(1)</a:t>
            </a:r>
          </a:p>
        </p:txBody>
      </p:sp>
      <p:sp>
        <p:nvSpPr>
          <p:cNvPr id="65560" name="Text Box 24">
            <a:extLst>
              <a:ext uri="{FF2B5EF4-FFF2-40B4-BE49-F238E27FC236}">
                <a16:creationId xmlns:a16="http://schemas.microsoft.com/office/drawing/2014/main" xmlns="" id="{00985C90-B307-005F-AA74-C98A9DB5F55E}"/>
              </a:ext>
            </a:extLst>
          </p:cNvPr>
          <p:cNvSpPr txBox="1">
            <a:spLocks noChangeArrowheads="1"/>
          </p:cNvSpPr>
          <p:nvPr/>
        </p:nvSpPr>
        <p:spPr bwMode="auto">
          <a:xfrm>
            <a:off x="8061325" y="182880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a:latin typeface="Times New Roman" panose="02020603050405020304" pitchFamily="18" charset="0"/>
                <a:cs typeface="Times New Roman" panose="02020603050405020304" pitchFamily="18" charset="0"/>
              </a:rPr>
              <a:t>(2)</a:t>
            </a:r>
          </a:p>
        </p:txBody>
      </p:sp>
      <p:sp>
        <p:nvSpPr>
          <p:cNvPr id="65561" name="Text Box 25">
            <a:extLst>
              <a:ext uri="{FF2B5EF4-FFF2-40B4-BE49-F238E27FC236}">
                <a16:creationId xmlns:a16="http://schemas.microsoft.com/office/drawing/2014/main" xmlns="" id="{1DD3C08E-1AE3-60E1-60AB-9D16B1E5FF11}"/>
              </a:ext>
            </a:extLst>
          </p:cNvPr>
          <p:cNvSpPr txBox="1">
            <a:spLocks noChangeArrowheads="1"/>
          </p:cNvSpPr>
          <p:nvPr/>
        </p:nvSpPr>
        <p:spPr bwMode="auto">
          <a:xfrm>
            <a:off x="2976563" y="213360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a:latin typeface="Times New Roman" panose="02020603050405020304" pitchFamily="18" charset="0"/>
                <a:cs typeface="Times New Roman" panose="02020603050405020304" pitchFamily="18" charset="0"/>
              </a:rPr>
              <a:t>(3)</a:t>
            </a:r>
          </a:p>
        </p:txBody>
      </p:sp>
      <p:sp>
        <p:nvSpPr>
          <p:cNvPr id="65562" name="Text Box 26">
            <a:extLst>
              <a:ext uri="{FF2B5EF4-FFF2-40B4-BE49-F238E27FC236}">
                <a16:creationId xmlns:a16="http://schemas.microsoft.com/office/drawing/2014/main" xmlns="" id="{92228DF0-9294-B985-CFB4-68CB1FB7EDBB}"/>
              </a:ext>
            </a:extLst>
          </p:cNvPr>
          <p:cNvSpPr txBox="1">
            <a:spLocks noChangeArrowheads="1"/>
          </p:cNvSpPr>
          <p:nvPr/>
        </p:nvSpPr>
        <p:spPr bwMode="auto">
          <a:xfrm>
            <a:off x="5181600" y="213360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a:latin typeface="Times New Roman" panose="02020603050405020304" pitchFamily="18" charset="0"/>
                <a:cs typeface="Times New Roman" panose="02020603050405020304" pitchFamily="18" charset="0"/>
              </a:rPr>
              <a:t>(3)</a:t>
            </a:r>
          </a:p>
        </p:txBody>
      </p:sp>
      <p:sp>
        <p:nvSpPr>
          <p:cNvPr id="65563" name="Text Box 27">
            <a:extLst>
              <a:ext uri="{FF2B5EF4-FFF2-40B4-BE49-F238E27FC236}">
                <a16:creationId xmlns:a16="http://schemas.microsoft.com/office/drawing/2014/main" xmlns="" id="{49E5399A-3D0C-EECA-9C7A-3FA16B9D9B0B}"/>
              </a:ext>
            </a:extLst>
          </p:cNvPr>
          <p:cNvSpPr txBox="1">
            <a:spLocks noChangeArrowheads="1"/>
          </p:cNvSpPr>
          <p:nvPr/>
        </p:nvSpPr>
        <p:spPr bwMode="auto">
          <a:xfrm>
            <a:off x="3886200" y="1600200"/>
            <a:ext cx="12954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a:solidFill>
                  <a:srgbClr val="0000FF"/>
                </a:solidFill>
                <a:latin typeface="Times New Roman" panose="02020603050405020304" pitchFamily="18" charset="0"/>
                <a:cs typeface="Times New Roman" panose="02020603050405020304" pitchFamily="18" charset="0"/>
              </a:rPr>
              <a:t>Xung </a:t>
            </a:r>
            <a:br>
              <a:rPr lang="en-US" altLang="en-US" sz="2800">
                <a:solidFill>
                  <a:srgbClr val="0000FF"/>
                </a:solidFill>
                <a:latin typeface="Times New Roman" panose="02020603050405020304" pitchFamily="18" charset="0"/>
                <a:cs typeface="Times New Roman" panose="02020603050405020304" pitchFamily="18" charset="0"/>
              </a:rPr>
            </a:br>
            <a:r>
              <a:rPr lang="en-US" altLang="en-US" sz="2800">
                <a:solidFill>
                  <a:srgbClr val="0000FF"/>
                </a:solidFill>
                <a:latin typeface="Times New Roman" panose="02020603050405020304" pitchFamily="18" charset="0"/>
                <a:cs typeface="Times New Roman" panose="02020603050405020304" pitchFamily="18" charset="0"/>
              </a:rPr>
              <a:t>TK thông</a:t>
            </a:r>
            <a:br>
              <a:rPr lang="en-US" altLang="en-US" sz="2800">
                <a:solidFill>
                  <a:srgbClr val="0000FF"/>
                </a:solidFill>
                <a:latin typeface="Times New Roman" panose="02020603050405020304" pitchFamily="18" charset="0"/>
                <a:cs typeface="Times New Roman" panose="02020603050405020304" pitchFamily="18" charset="0"/>
              </a:rPr>
            </a:br>
            <a:r>
              <a:rPr lang="en-US" altLang="en-US" sz="2800">
                <a:solidFill>
                  <a:srgbClr val="0000FF"/>
                </a:solidFill>
                <a:latin typeface="Times New Roman" panose="02020603050405020304" pitchFamily="18" charset="0"/>
                <a:cs typeface="Times New Roman" panose="02020603050405020304" pitchFamily="18" charset="0"/>
              </a:rPr>
              <a:t>báo</a:t>
            </a:r>
            <a:br>
              <a:rPr lang="en-US" altLang="en-US" sz="2800">
                <a:solidFill>
                  <a:srgbClr val="0000FF"/>
                </a:solidFill>
                <a:latin typeface="Times New Roman" panose="02020603050405020304" pitchFamily="18" charset="0"/>
                <a:cs typeface="Times New Roman" panose="02020603050405020304" pitchFamily="18" charset="0"/>
              </a:rPr>
            </a:br>
            <a:r>
              <a:rPr lang="en-US" altLang="en-US" sz="2800">
                <a:solidFill>
                  <a:srgbClr val="0000FF"/>
                </a:solidFill>
                <a:latin typeface="Times New Roman" panose="02020603050405020304" pitchFamily="18" charset="0"/>
                <a:cs typeface="Times New Roman" panose="02020603050405020304" pitchFamily="18" charset="0"/>
              </a:rPr>
              <a:t>ngược</a:t>
            </a:r>
          </a:p>
        </p:txBody>
      </p:sp>
      <p:sp>
        <p:nvSpPr>
          <p:cNvPr id="65564" name="Text Box 28">
            <a:extLst>
              <a:ext uri="{FF2B5EF4-FFF2-40B4-BE49-F238E27FC236}">
                <a16:creationId xmlns:a16="http://schemas.microsoft.com/office/drawing/2014/main" xmlns="" id="{5ABFD6EE-F70E-E5E4-758D-F00C05C24156}"/>
              </a:ext>
            </a:extLst>
          </p:cNvPr>
          <p:cNvSpPr txBox="1">
            <a:spLocks noChangeArrowheads="1"/>
          </p:cNvSpPr>
          <p:nvPr/>
        </p:nvSpPr>
        <p:spPr bwMode="auto">
          <a:xfrm>
            <a:off x="2590800" y="4622800"/>
            <a:ext cx="3657600" cy="558800"/>
          </a:xfrm>
          <a:prstGeom prst="rect">
            <a:avLst/>
          </a:prstGeom>
          <a:noFill/>
          <a:ln w="9525"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dirty="0" err="1">
                <a:latin typeface="Times New Roman" panose="02020603050405020304" pitchFamily="18" charset="0"/>
                <a:cs typeface="Times New Roman" panose="02020603050405020304" pitchFamily="18" charset="0"/>
              </a:rPr>
              <a:t>Sơ</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đồ</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vòng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phản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xạ</a:t>
            </a:r>
            <a:endParaRPr lang="en-US" altLang="en-US" sz="3000" dirty="0">
              <a:latin typeface="Times New Roman" panose="02020603050405020304" pitchFamily="18" charset="0"/>
              <a:cs typeface="Times New Roman" panose="02020603050405020304" pitchFamily="18" charset="0"/>
            </a:endParaRPr>
          </a:p>
        </p:txBody>
      </p:sp>
      <p:sp>
        <p:nvSpPr>
          <p:cNvPr id="65565" name="Text Box 29">
            <a:extLst>
              <a:ext uri="{FF2B5EF4-FFF2-40B4-BE49-F238E27FC236}">
                <a16:creationId xmlns:a16="http://schemas.microsoft.com/office/drawing/2014/main" xmlns="" id="{8475F64A-F865-C1C9-B07A-431CF3BF2C2E}"/>
              </a:ext>
            </a:extLst>
          </p:cNvPr>
          <p:cNvSpPr txBox="1">
            <a:spLocks noChangeArrowheads="1"/>
          </p:cNvSpPr>
          <p:nvPr/>
        </p:nvSpPr>
        <p:spPr bwMode="auto">
          <a:xfrm>
            <a:off x="6477000" y="129540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a:latin typeface="Times New Roman" panose="02020603050405020304" pitchFamily="18" charset="0"/>
                <a:cs typeface="Times New Roman" panose="02020603050405020304" pitchFamily="18" charset="0"/>
              </a:rPr>
              <a:t>(4)</a:t>
            </a:r>
          </a:p>
        </p:txBody>
      </p:sp>
      <p:sp>
        <p:nvSpPr>
          <p:cNvPr id="65566" name="Text Box 30">
            <a:extLst>
              <a:ext uri="{FF2B5EF4-FFF2-40B4-BE49-F238E27FC236}">
                <a16:creationId xmlns:a16="http://schemas.microsoft.com/office/drawing/2014/main" xmlns="" id="{CE790441-96AF-E80A-2344-401AF5C5E5C0}"/>
              </a:ext>
            </a:extLst>
          </p:cNvPr>
          <p:cNvSpPr txBox="1">
            <a:spLocks noChangeArrowheads="1"/>
          </p:cNvSpPr>
          <p:nvPr/>
        </p:nvSpPr>
        <p:spPr bwMode="auto">
          <a:xfrm>
            <a:off x="5948363" y="1524000"/>
            <a:ext cx="12954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a:solidFill>
                  <a:srgbClr val="0000FF"/>
                </a:solidFill>
                <a:latin typeface="Times New Roman" panose="02020603050405020304" pitchFamily="18" charset="0"/>
                <a:cs typeface="Times New Roman" panose="02020603050405020304" pitchFamily="18" charset="0"/>
              </a:rPr>
              <a:t>Xung</a:t>
            </a:r>
            <a:br>
              <a:rPr lang="en-US" altLang="en-US" sz="2800">
                <a:solidFill>
                  <a:srgbClr val="0000FF"/>
                </a:solidFill>
                <a:latin typeface="Times New Roman" panose="02020603050405020304" pitchFamily="18" charset="0"/>
                <a:cs typeface="Times New Roman" panose="02020603050405020304" pitchFamily="18" charset="0"/>
              </a:rPr>
            </a:br>
            <a:r>
              <a:rPr lang="en-US" altLang="en-US" sz="2800">
                <a:solidFill>
                  <a:srgbClr val="0000FF"/>
                </a:solidFill>
                <a:latin typeface="Times New Roman" panose="02020603050405020304" pitchFamily="18" charset="0"/>
                <a:cs typeface="Times New Roman" panose="02020603050405020304" pitchFamily="18" charset="0"/>
              </a:rPr>
              <a:t>TK</a:t>
            </a:r>
            <a:br>
              <a:rPr lang="en-US" altLang="en-US" sz="2800">
                <a:solidFill>
                  <a:srgbClr val="0000FF"/>
                </a:solidFill>
                <a:latin typeface="Times New Roman" panose="02020603050405020304" pitchFamily="18" charset="0"/>
                <a:cs typeface="Times New Roman" panose="02020603050405020304" pitchFamily="18" charset="0"/>
              </a:rPr>
            </a:br>
            <a:r>
              <a:rPr lang="en-US" altLang="en-US" sz="2800">
                <a:solidFill>
                  <a:srgbClr val="0000FF"/>
                </a:solidFill>
                <a:latin typeface="Times New Roman" panose="02020603050405020304" pitchFamily="18" charset="0"/>
                <a:cs typeface="Times New Roman" panose="02020603050405020304" pitchFamily="18" charset="0"/>
              </a:rPr>
              <a:t>li tâm điều chỉnh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fade">
                                      <p:cBhvr>
                                        <p:cTn id="7" dur="1000"/>
                                        <p:tgtEl>
                                          <p:spTgt spid="655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540"/>
                                        </p:tgtEl>
                                        <p:attrNameLst>
                                          <p:attrName>style.visibility</p:attrName>
                                        </p:attrNameLst>
                                      </p:cBhvr>
                                      <p:to>
                                        <p:strVal val="visible"/>
                                      </p:to>
                                    </p:set>
                                    <p:animEffect transition="in" filter="fade">
                                      <p:cBhvr>
                                        <p:cTn id="10" dur="1000"/>
                                        <p:tgtEl>
                                          <p:spTgt spid="655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5541"/>
                                        </p:tgtEl>
                                        <p:attrNameLst>
                                          <p:attrName>style.visibility</p:attrName>
                                        </p:attrNameLst>
                                      </p:cBhvr>
                                      <p:to>
                                        <p:strVal val="visible"/>
                                      </p:to>
                                    </p:set>
                                    <p:animEffect transition="in" filter="fade">
                                      <p:cBhvr>
                                        <p:cTn id="13" dur="1000"/>
                                        <p:tgtEl>
                                          <p:spTgt spid="655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5542"/>
                                        </p:tgtEl>
                                        <p:attrNameLst>
                                          <p:attrName>style.visibility</p:attrName>
                                        </p:attrNameLst>
                                      </p:cBhvr>
                                      <p:to>
                                        <p:strVal val="visible"/>
                                      </p:to>
                                    </p:set>
                                    <p:animEffect transition="in" filter="fade">
                                      <p:cBhvr>
                                        <p:cTn id="16" dur="1000"/>
                                        <p:tgtEl>
                                          <p:spTgt spid="655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5543"/>
                                        </p:tgtEl>
                                        <p:attrNameLst>
                                          <p:attrName>style.visibility</p:attrName>
                                        </p:attrNameLst>
                                      </p:cBhvr>
                                      <p:to>
                                        <p:strVal val="visible"/>
                                      </p:to>
                                    </p:set>
                                    <p:animEffect transition="in" filter="fade">
                                      <p:cBhvr>
                                        <p:cTn id="19" dur="1000"/>
                                        <p:tgtEl>
                                          <p:spTgt spid="655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5544"/>
                                        </p:tgtEl>
                                        <p:attrNameLst>
                                          <p:attrName>style.visibility</p:attrName>
                                        </p:attrNameLst>
                                      </p:cBhvr>
                                      <p:to>
                                        <p:strVal val="visible"/>
                                      </p:to>
                                    </p:set>
                                    <p:animEffect transition="in" filter="fade">
                                      <p:cBhvr>
                                        <p:cTn id="22" dur="1000"/>
                                        <p:tgtEl>
                                          <p:spTgt spid="65544"/>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5559"/>
                                        </p:tgtEl>
                                        <p:attrNameLst>
                                          <p:attrName>style.visibility</p:attrName>
                                        </p:attrNameLst>
                                      </p:cBhvr>
                                      <p:to>
                                        <p:strVal val="visible"/>
                                      </p:to>
                                    </p:set>
                                    <p:animEffect transition="in" filter="fade">
                                      <p:cBhvr>
                                        <p:cTn id="37" dur="1000"/>
                                        <p:tgtEl>
                                          <p:spTgt spid="6555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5560"/>
                                        </p:tgtEl>
                                        <p:attrNameLst>
                                          <p:attrName>style.visibility</p:attrName>
                                        </p:attrNameLst>
                                      </p:cBhvr>
                                      <p:to>
                                        <p:strVal val="visible"/>
                                      </p:to>
                                    </p:set>
                                    <p:animEffect transition="in" filter="fade">
                                      <p:cBhvr>
                                        <p:cTn id="40" dur="1000"/>
                                        <p:tgtEl>
                                          <p:spTgt spid="6556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5561"/>
                                        </p:tgtEl>
                                        <p:attrNameLst>
                                          <p:attrName>style.visibility</p:attrName>
                                        </p:attrNameLst>
                                      </p:cBhvr>
                                      <p:to>
                                        <p:strVal val="visible"/>
                                      </p:to>
                                    </p:set>
                                    <p:animEffect transition="in" filter="fade">
                                      <p:cBhvr>
                                        <p:cTn id="43" dur="1000"/>
                                        <p:tgtEl>
                                          <p:spTgt spid="655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5562"/>
                                        </p:tgtEl>
                                        <p:attrNameLst>
                                          <p:attrName>style.visibility</p:attrName>
                                        </p:attrNameLst>
                                      </p:cBhvr>
                                      <p:to>
                                        <p:strVal val="visible"/>
                                      </p:to>
                                    </p:set>
                                    <p:animEffect transition="in" filter="fade">
                                      <p:cBhvr>
                                        <p:cTn id="46" dur="1000"/>
                                        <p:tgtEl>
                                          <p:spTgt spid="6556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5563"/>
                                        </p:tgtEl>
                                        <p:attrNameLst>
                                          <p:attrName>style.visibility</p:attrName>
                                        </p:attrNameLst>
                                      </p:cBhvr>
                                      <p:to>
                                        <p:strVal val="visible"/>
                                      </p:to>
                                    </p:set>
                                    <p:animEffect transition="in" filter="fade">
                                      <p:cBhvr>
                                        <p:cTn id="49" dur="1000"/>
                                        <p:tgtEl>
                                          <p:spTgt spid="6556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5564"/>
                                        </p:tgtEl>
                                        <p:attrNameLst>
                                          <p:attrName>style.visibility</p:attrName>
                                        </p:attrNameLst>
                                      </p:cBhvr>
                                      <p:to>
                                        <p:strVal val="visible"/>
                                      </p:to>
                                    </p:set>
                                    <p:animEffect transition="in" filter="fade">
                                      <p:cBhvr>
                                        <p:cTn id="52" dur="1000"/>
                                        <p:tgtEl>
                                          <p:spTgt spid="65564"/>
                                        </p:tgtEl>
                                      </p:cBhvr>
                                    </p:animEffect>
                                  </p:childTnLst>
                                </p:cTn>
                              </p:par>
                              <p:par>
                                <p:cTn id="53" presetID="10" presetClass="entr" presetSubtype="0" fill="hold" grpId="2" nodeType="withEffect">
                                  <p:stCondLst>
                                    <p:cond delay="0"/>
                                  </p:stCondLst>
                                  <p:childTnLst>
                                    <p:set>
                                      <p:cBhvr>
                                        <p:cTn id="54" dur="1" fill="hold">
                                          <p:stCondLst>
                                            <p:cond delay="0"/>
                                          </p:stCondLst>
                                        </p:cTn>
                                        <p:tgtEl>
                                          <p:spTgt spid="65566"/>
                                        </p:tgtEl>
                                        <p:attrNameLst>
                                          <p:attrName>style.visibility</p:attrName>
                                        </p:attrNameLst>
                                      </p:cBhvr>
                                      <p:to>
                                        <p:strVal val="visible"/>
                                      </p:to>
                                    </p:set>
                                    <p:animEffect transition="in" filter="fade">
                                      <p:cBhvr>
                                        <p:cTn id="55" dur="1000"/>
                                        <p:tgtEl>
                                          <p:spTgt spid="65566"/>
                                        </p:tgtEl>
                                      </p:cBhvr>
                                    </p:animEffect>
                                  </p:childTnLst>
                                </p:cTn>
                              </p:par>
                              <p:par>
                                <p:cTn id="56" presetID="10" presetClass="entr" presetSubtype="0" fill="hold" grpId="2" nodeType="withEffect">
                                  <p:stCondLst>
                                    <p:cond delay="0"/>
                                  </p:stCondLst>
                                  <p:childTnLst>
                                    <p:set>
                                      <p:cBhvr>
                                        <p:cTn id="57" dur="1" fill="hold">
                                          <p:stCondLst>
                                            <p:cond delay="0"/>
                                          </p:stCondLst>
                                        </p:cTn>
                                        <p:tgtEl>
                                          <p:spTgt spid="65565"/>
                                        </p:tgtEl>
                                        <p:attrNameLst>
                                          <p:attrName>style.visibility</p:attrName>
                                        </p:attrNameLst>
                                      </p:cBhvr>
                                      <p:to>
                                        <p:strVal val="visible"/>
                                      </p:to>
                                    </p:set>
                                    <p:animEffect transition="in" filter="fade">
                                      <p:cBhvr>
                                        <p:cTn id="58" dur="1000"/>
                                        <p:tgtEl>
                                          <p:spTgt spid="6556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5" presetClass="entr" presetSubtype="0" repeatCount="2000" fill="hold" grpId="1" nodeType="clickEffect">
                                  <p:stCondLst>
                                    <p:cond delay="0"/>
                                  </p:stCondLst>
                                  <p:childTnLst>
                                    <p:set>
                                      <p:cBhvr>
                                        <p:cTn id="62" dur="1" fill="hold">
                                          <p:stCondLst>
                                            <p:cond delay="0"/>
                                          </p:stCondLst>
                                        </p:cTn>
                                        <p:tgtEl>
                                          <p:spTgt spid="65543"/>
                                        </p:tgtEl>
                                        <p:attrNameLst>
                                          <p:attrName>style.visibility</p:attrName>
                                        </p:attrNameLst>
                                      </p:cBhvr>
                                      <p:to>
                                        <p:strVal val="visible"/>
                                      </p:to>
                                    </p:set>
                                    <p:anim calcmode="lin" valueType="num">
                                      <p:cBhvr>
                                        <p:cTn id="63" dur="1000" fill="hold"/>
                                        <p:tgtEl>
                                          <p:spTgt spid="65543"/>
                                        </p:tgtEl>
                                        <p:attrNameLst>
                                          <p:attrName>ppt_w</p:attrName>
                                        </p:attrNameLst>
                                      </p:cBhvr>
                                      <p:tavLst>
                                        <p:tav tm="0">
                                          <p:val>
                                            <p:strVal val="#ppt_w*0.70"/>
                                          </p:val>
                                        </p:tav>
                                        <p:tav tm="100000">
                                          <p:val>
                                            <p:strVal val="#ppt_w"/>
                                          </p:val>
                                        </p:tav>
                                      </p:tavLst>
                                    </p:anim>
                                    <p:anim calcmode="lin" valueType="num">
                                      <p:cBhvr>
                                        <p:cTn id="64" dur="1000" fill="hold"/>
                                        <p:tgtEl>
                                          <p:spTgt spid="65543"/>
                                        </p:tgtEl>
                                        <p:attrNameLst>
                                          <p:attrName>ppt_h</p:attrName>
                                        </p:attrNameLst>
                                      </p:cBhvr>
                                      <p:tavLst>
                                        <p:tav tm="0">
                                          <p:val>
                                            <p:strVal val="#ppt_h"/>
                                          </p:val>
                                        </p:tav>
                                        <p:tav tm="100000">
                                          <p:val>
                                            <p:strVal val="#ppt_h"/>
                                          </p:val>
                                        </p:tav>
                                      </p:tavLst>
                                    </p:anim>
                                    <p:animEffect transition="in" filter="fade">
                                      <p:cBhvr>
                                        <p:cTn id="65" dur="1000"/>
                                        <p:tgtEl>
                                          <p:spTgt spid="6554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5" presetClass="entr" presetSubtype="0" fill="hold" grpId="1" nodeType="clickEffect">
                                  <p:stCondLst>
                                    <p:cond delay="0"/>
                                  </p:stCondLst>
                                  <p:childTnLst>
                                    <p:set>
                                      <p:cBhvr>
                                        <p:cTn id="69" dur="1" fill="hold">
                                          <p:stCondLst>
                                            <p:cond delay="0"/>
                                          </p:stCondLst>
                                        </p:cTn>
                                        <p:tgtEl>
                                          <p:spTgt spid="65559"/>
                                        </p:tgtEl>
                                        <p:attrNameLst>
                                          <p:attrName>style.visibility</p:attrName>
                                        </p:attrNameLst>
                                      </p:cBhvr>
                                      <p:to>
                                        <p:strVal val="visible"/>
                                      </p:to>
                                    </p:set>
                                    <p:anim calcmode="lin" valueType="num">
                                      <p:cBhvr>
                                        <p:cTn id="70" dur="1000" fill="hold"/>
                                        <p:tgtEl>
                                          <p:spTgt spid="65559"/>
                                        </p:tgtEl>
                                        <p:attrNameLst>
                                          <p:attrName>ppt_w</p:attrName>
                                        </p:attrNameLst>
                                      </p:cBhvr>
                                      <p:tavLst>
                                        <p:tav tm="0">
                                          <p:val>
                                            <p:strVal val="#ppt_w*0.70"/>
                                          </p:val>
                                        </p:tav>
                                        <p:tav tm="100000">
                                          <p:val>
                                            <p:strVal val="#ppt_w"/>
                                          </p:val>
                                        </p:tav>
                                      </p:tavLst>
                                    </p:anim>
                                    <p:anim calcmode="lin" valueType="num">
                                      <p:cBhvr>
                                        <p:cTn id="71" dur="1000" fill="hold"/>
                                        <p:tgtEl>
                                          <p:spTgt spid="65559"/>
                                        </p:tgtEl>
                                        <p:attrNameLst>
                                          <p:attrName>ppt_h</p:attrName>
                                        </p:attrNameLst>
                                      </p:cBhvr>
                                      <p:tavLst>
                                        <p:tav tm="0">
                                          <p:val>
                                            <p:strVal val="#ppt_h"/>
                                          </p:val>
                                        </p:tav>
                                        <p:tav tm="100000">
                                          <p:val>
                                            <p:strVal val="#ppt_h"/>
                                          </p:val>
                                        </p:tav>
                                      </p:tavLst>
                                    </p:anim>
                                    <p:animEffect transition="in" filter="fade">
                                      <p:cBhvr>
                                        <p:cTn id="72" dur="1000"/>
                                        <p:tgtEl>
                                          <p:spTgt spid="65559"/>
                                        </p:tgtEl>
                                      </p:cBhvr>
                                    </p:animEffect>
                                  </p:childTnLst>
                                </p:cTn>
                              </p:par>
                              <p:par>
                                <p:cTn id="73" presetID="22" presetClass="entr" presetSubtype="4" fill="hold" nodeType="with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wipe(down)">
                                      <p:cBhvr>
                                        <p:cTn id="75" dur="500"/>
                                        <p:tgtEl>
                                          <p:spTgt spid="2"/>
                                        </p:tgtEl>
                                      </p:cBhvr>
                                    </p:animEffect>
                                  </p:childTnLst>
                                </p:cTn>
                              </p:par>
                            </p:childTnLst>
                          </p:cTn>
                        </p:par>
                        <p:par>
                          <p:cTn id="76" fill="hold" nodeType="afterGroup">
                            <p:stCondLst>
                              <p:cond delay="1000"/>
                            </p:stCondLst>
                            <p:childTnLst>
                              <p:par>
                                <p:cTn id="77" presetID="55" presetClass="entr" presetSubtype="0" repeatCount="2000" fill="hold" grpId="1" nodeType="afterEffect">
                                  <p:stCondLst>
                                    <p:cond delay="0"/>
                                  </p:stCondLst>
                                  <p:childTnLst>
                                    <p:set>
                                      <p:cBhvr>
                                        <p:cTn id="78" dur="1" fill="hold">
                                          <p:stCondLst>
                                            <p:cond delay="0"/>
                                          </p:stCondLst>
                                        </p:cTn>
                                        <p:tgtEl>
                                          <p:spTgt spid="65542"/>
                                        </p:tgtEl>
                                        <p:attrNameLst>
                                          <p:attrName>style.visibility</p:attrName>
                                        </p:attrNameLst>
                                      </p:cBhvr>
                                      <p:to>
                                        <p:strVal val="visible"/>
                                      </p:to>
                                    </p:set>
                                    <p:anim calcmode="lin" valueType="num">
                                      <p:cBhvr>
                                        <p:cTn id="79" dur="1000" fill="hold"/>
                                        <p:tgtEl>
                                          <p:spTgt spid="65542"/>
                                        </p:tgtEl>
                                        <p:attrNameLst>
                                          <p:attrName>ppt_w</p:attrName>
                                        </p:attrNameLst>
                                      </p:cBhvr>
                                      <p:tavLst>
                                        <p:tav tm="0">
                                          <p:val>
                                            <p:strVal val="#ppt_w*0.70"/>
                                          </p:val>
                                        </p:tav>
                                        <p:tav tm="100000">
                                          <p:val>
                                            <p:strVal val="#ppt_w"/>
                                          </p:val>
                                        </p:tav>
                                      </p:tavLst>
                                    </p:anim>
                                    <p:anim calcmode="lin" valueType="num">
                                      <p:cBhvr>
                                        <p:cTn id="80" dur="1000" fill="hold"/>
                                        <p:tgtEl>
                                          <p:spTgt spid="65542"/>
                                        </p:tgtEl>
                                        <p:attrNameLst>
                                          <p:attrName>ppt_h</p:attrName>
                                        </p:attrNameLst>
                                      </p:cBhvr>
                                      <p:tavLst>
                                        <p:tav tm="0">
                                          <p:val>
                                            <p:strVal val="#ppt_h"/>
                                          </p:val>
                                        </p:tav>
                                        <p:tav tm="100000">
                                          <p:val>
                                            <p:strVal val="#ppt_h"/>
                                          </p:val>
                                        </p:tav>
                                      </p:tavLst>
                                    </p:anim>
                                    <p:animEffect transition="in" filter="fade">
                                      <p:cBhvr>
                                        <p:cTn id="81" dur="1000"/>
                                        <p:tgtEl>
                                          <p:spTgt spid="65542"/>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1" fill="hold" nodeType="click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up)">
                                      <p:cBhvr>
                                        <p:cTn id="86" dur="500"/>
                                        <p:tgtEl>
                                          <p:spTgt spid="4"/>
                                        </p:tgtEl>
                                      </p:cBhvr>
                                    </p:animEffect>
                                  </p:childTnLst>
                                </p:cTn>
                              </p:par>
                              <p:par>
                                <p:cTn id="87" presetID="55" presetClass="entr" presetSubtype="0" fill="hold" grpId="1" nodeType="withEffect">
                                  <p:stCondLst>
                                    <p:cond delay="0"/>
                                  </p:stCondLst>
                                  <p:childTnLst>
                                    <p:set>
                                      <p:cBhvr>
                                        <p:cTn id="88" dur="1" fill="hold">
                                          <p:stCondLst>
                                            <p:cond delay="0"/>
                                          </p:stCondLst>
                                        </p:cTn>
                                        <p:tgtEl>
                                          <p:spTgt spid="65560"/>
                                        </p:tgtEl>
                                        <p:attrNameLst>
                                          <p:attrName>style.visibility</p:attrName>
                                        </p:attrNameLst>
                                      </p:cBhvr>
                                      <p:to>
                                        <p:strVal val="visible"/>
                                      </p:to>
                                    </p:set>
                                    <p:anim calcmode="lin" valueType="num">
                                      <p:cBhvr>
                                        <p:cTn id="89" dur="1000" fill="hold"/>
                                        <p:tgtEl>
                                          <p:spTgt spid="65560"/>
                                        </p:tgtEl>
                                        <p:attrNameLst>
                                          <p:attrName>ppt_w</p:attrName>
                                        </p:attrNameLst>
                                      </p:cBhvr>
                                      <p:tavLst>
                                        <p:tav tm="0">
                                          <p:val>
                                            <p:strVal val="#ppt_w*0.70"/>
                                          </p:val>
                                        </p:tav>
                                        <p:tav tm="100000">
                                          <p:val>
                                            <p:strVal val="#ppt_w"/>
                                          </p:val>
                                        </p:tav>
                                      </p:tavLst>
                                    </p:anim>
                                    <p:anim calcmode="lin" valueType="num">
                                      <p:cBhvr>
                                        <p:cTn id="90" dur="1000" fill="hold"/>
                                        <p:tgtEl>
                                          <p:spTgt spid="65560"/>
                                        </p:tgtEl>
                                        <p:attrNameLst>
                                          <p:attrName>ppt_h</p:attrName>
                                        </p:attrNameLst>
                                      </p:cBhvr>
                                      <p:tavLst>
                                        <p:tav tm="0">
                                          <p:val>
                                            <p:strVal val="#ppt_h"/>
                                          </p:val>
                                        </p:tav>
                                        <p:tav tm="100000">
                                          <p:val>
                                            <p:strVal val="#ppt_h"/>
                                          </p:val>
                                        </p:tav>
                                      </p:tavLst>
                                    </p:anim>
                                    <p:animEffect transition="in" filter="fade">
                                      <p:cBhvr>
                                        <p:cTn id="91" dur="1000"/>
                                        <p:tgtEl>
                                          <p:spTgt spid="65560"/>
                                        </p:tgtEl>
                                      </p:cBhvr>
                                    </p:animEffect>
                                  </p:childTnLst>
                                </p:cTn>
                              </p:par>
                            </p:childTnLst>
                          </p:cTn>
                        </p:par>
                        <p:par>
                          <p:cTn id="92" fill="hold" nodeType="afterGroup">
                            <p:stCondLst>
                              <p:cond delay="1000"/>
                            </p:stCondLst>
                            <p:childTnLst>
                              <p:par>
                                <p:cTn id="93" presetID="10" presetClass="entr" presetSubtype="0" fill="hold" grpId="1" nodeType="afterEffect">
                                  <p:stCondLst>
                                    <p:cond delay="0"/>
                                  </p:stCondLst>
                                  <p:childTnLst>
                                    <p:set>
                                      <p:cBhvr>
                                        <p:cTn id="94" dur="1" fill="hold">
                                          <p:stCondLst>
                                            <p:cond delay="0"/>
                                          </p:stCondLst>
                                        </p:cTn>
                                        <p:tgtEl>
                                          <p:spTgt spid="65544"/>
                                        </p:tgtEl>
                                        <p:attrNameLst>
                                          <p:attrName>style.visibility</p:attrName>
                                        </p:attrNameLst>
                                      </p:cBhvr>
                                      <p:to>
                                        <p:strVal val="visible"/>
                                      </p:to>
                                    </p:set>
                                    <p:animEffect transition="in" filter="fade">
                                      <p:cBhvr>
                                        <p:cTn id="95" dur="1000"/>
                                        <p:tgtEl>
                                          <p:spTgt spid="65544"/>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4" fill="hold" nodeType="clickEffect">
                                  <p:stCondLst>
                                    <p:cond delay="0"/>
                                  </p:stCondLst>
                                  <p:childTnLst>
                                    <p:set>
                                      <p:cBhvr>
                                        <p:cTn id="99" dur="1" fill="hold">
                                          <p:stCondLst>
                                            <p:cond delay="0"/>
                                          </p:stCondLst>
                                        </p:cTn>
                                        <p:tgtEl>
                                          <p:spTgt spid="6"/>
                                        </p:tgtEl>
                                        <p:attrNameLst>
                                          <p:attrName>style.visibility</p:attrName>
                                        </p:attrNameLst>
                                      </p:cBhvr>
                                      <p:to>
                                        <p:strVal val="visible"/>
                                      </p:to>
                                    </p:set>
                                    <p:animEffect transition="in" filter="wipe(down)">
                                      <p:cBhvr>
                                        <p:cTn id="100" dur="500"/>
                                        <p:tgtEl>
                                          <p:spTgt spid="6"/>
                                        </p:tgtEl>
                                      </p:cBhvr>
                                    </p:animEffect>
                                  </p:childTnLst>
                                </p:cTn>
                              </p:par>
                              <p:par>
                                <p:cTn id="101" presetID="55" presetClass="entr" presetSubtype="0" fill="hold" grpId="1" nodeType="withEffect">
                                  <p:stCondLst>
                                    <p:cond delay="0"/>
                                  </p:stCondLst>
                                  <p:childTnLst>
                                    <p:set>
                                      <p:cBhvr>
                                        <p:cTn id="102" dur="1" fill="hold">
                                          <p:stCondLst>
                                            <p:cond delay="0"/>
                                          </p:stCondLst>
                                        </p:cTn>
                                        <p:tgtEl>
                                          <p:spTgt spid="65561"/>
                                        </p:tgtEl>
                                        <p:attrNameLst>
                                          <p:attrName>style.visibility</p:attrName>
                                        </p:attrNameLst>
                                      </p:cBhvr>
                                      <p:to>
                                        <p:strVal val="visible"/>
                                      </p:to>
                                    </p:set>
                                    <p:anim calcmode="lin" valueType="num">
                                      <p:cBhvr>
                                        <p:cTn id="103" dur="1000" fill="hold"/>
                                        <p:tgtEl>
                                          <p:spTgt spid="65561"/>
                                        </p:tgtEl>
                                        <p:attrNameLst>
                                          <p:attrName>ppt_w</p:attrName>
                                        </p:attrNameLst>
                                      </p:cBhvr>
                                      <p:tavLst>
                                        <p:tav tm="0">
                                          <p:val>
                                            <p:strVal val="#ppt_w*0.70"/>
                                          </p:val>
                                        </p:tav>
                                        <p:tav tm="100000">
                                          <p:val>
                                            <p:strVal val="#ppt_w"/>
                                          </p:val>
                                        </p:tav>
                                      </p:tavLst>
                                    </p:anim>
                                    <p:anim calcmode="lin" valueType="num">
                                      <p:cBhvr>
                                        <p:cTn id="104" dur="1000" fill="hold"/>
                                        <p:tgtEl>
                                          <p:spTgt spid="65561"/>
                                        </p:tgtEl>
                                        <p:attrNameLst>
                                          <p:attrName>ppt_h</p:attrName>
                                        </p:attrNameLst>
                                      </p:cBhvr>
                                      <p:tavLst>
                                        <p:tav tm="0">
                                          <p:val>
                                            <p:strVal val="#ppt_h"/>
                                          </p:val>
                                        </p:tav>
                                        <p:tav tm="100000">
                                          <p:val>
                                            <p:strVal val="#ppt_h"/>
                                          </p:val>
                                        </p:tav>
                                      </p:tavLst>
                                    </p:anim>
                                    <p:animEffect transition="in" filter="fade">
                                      <p:cBhvr>
                                        <p:cTn id="105" dur="1000"/>
                                        <p:tgtEl>
                                          <p:spTgt spid="65561"/>
                                        </p:tgtEl>
                                      </p:cBhvr>
                                    </p:animEffect>
                                  </p:childTnLst>
                                </p:cTn>
                              </p:par>
                              <p:par>
                                <p:cTn id="106" presetID="55" presetClass="entr" presetSubtype="0" fill="hold" grpId="1" nodeType="withEffect">
                                  <p:stCondLst>
                                    <p:cond delay="0"/>
                                  </p:stCondLst>
                                  <p:childTnLst>
                                    <p:set>
                                      <p:cBhvr>
                                        <p:cTn id="107" dur="1" fill="hold">
                                          <p:stCondLst>
                                            <p:cond delay="0"/>
                                          </p:stCondLst>
                                        </p:cTn>
                                        <p:tgtEl>
                                          <p:spTgt spid="65562"/>
                                        </p:tgtEl>
                                        <p:attrNameLst>
                                          <p:attrName>style.visibility</p:attrName>
                                        </p:attrNameLst>
                                      </p:cBhvr>
                                      <p:to>
                                        <p:strVal val="visible"/>
                                      </p:to>
                                    </p:set>
                                    <p:anim calcmode="lin" valueType="num">
                                      <p:cBhvr>
                                        <p:cTn id="108" dur="1000" fill="hold"/>
                                        <p:tgtEl>
                                          <p:spTgt spid="65562"/>
                                        </p:tgtEl>
                                        <p:attrNameLst>
                                          <p:attrName>ppt_w</p:attrName>
                                        </p:attrNameLst>
                                      </p:cBhvr>
                                      <p:tavLst>
                                        <p:tav tm="0">
                                          <p:val>
                                            <p:strVal val="#ppt_w*0.70"/>
                                          </p:val>
                                        </p:tav>
                                        <p:tav tm="100000">
                                          <p:val>
                                            <p:strVal val="#ppt_w"/>
                                          </p:val>
                                        </p:tav>
                                      </p:tavLst>
                                    </p:anim>
                                    <p:anim calcmode="lin" valueType="num">
                                      <p:cBhvr>
                                        <p:cTn id="109" dur="1000" fill="hold"/>
                                        <p:tgtEl>
                                          <p:spTgt spid="65562"/>
                                        </p:tgtEl>
                                        <p:attrNameLst>
                                          <p:attrName>ppt_h</p:attrName>
                                        </p:attrNameLst>
                                      </p:cBhvr>
                                      <p:tavLst>
                                        <p:tav tm="0">
                                          <p:val>
                                            <p:strVal val="#ppt_h"/>
                                          </p:val>
                                        </p:tav>
                                        <p:tav tm="100000">
                                          <p:val>
                                            <p:strVal val="#ppt_h"/>
                                          </p:val>
                                        </p:tav>
                                      </p:tavLst>
                                    </p:anim>
                                    <p:animEffect transition="in" filter="fade">
                                      <p:cBhvr>
                                        <p:cTn id="110" dur="1000"/>
                                        <p:tgtEl>
                                          <p:spTgt spid="65562"/>
                                        </p:tgtEl>
                                      </p:cBhvr>
                                    </p:animEffect>
                                  </p:childTnLst>
                                </p:cTn>
                              </p:par>
                              <p:par>
                                <p:cTn id="111" presetID="55" presetClass="entr" presetSubtype="0" fill="hold" grpId="1" nodeType="withEffect">
                                  <p:stCondLst>
                                    <p:cond delay="0"/>
                                  </p:stCondLst>
                                  <p:childTnLst>
                                    <p:set>
                                      <p:cBhvr>
                                        <p:cTn id="112" dur="1" fill="hold">
                                          <p:stCondLst>
                                            <p:cond delay="0"/>
                                          </p:stCondLst>
                                        </p:cTn>
                                        <p:tgtEl>
                                          <p:spTgt spid="65563"/>
                                        </p:tgtEl>
                                        <p:attrNameLst>
                                          <p:attrName>style.visibility</p:attrName>
                                        </p:attrNameLst>
                                      </p:cBhvr>
                                      <p:to>
                                        <p:strVal val="visible"/>
                                      </p:to>
                                    </p:set>
                                    <p:anim calcmode="lin" valueType="num">
                                      <p:cBhvr>
                                        <p:cTn id="113" dur="1000" fill="hold"/>
                                        <p:tgtEl>
                                          <p:spTgt spid="65563"/>
                                        </p:tgtEl>
                                        <p:attrNameLst>
                                          <p:attrName>ppt_w</p:attrName>
                                        </p:attrNameLst>
                                      </p:cBhvr>
                                      <p:tavLst>
                                        <p:tav tm="0">
                                          <p:val>
                                            <p:strVal val="#ppt_w*0.70"/>
                                          </p:val>
                                        </p:tav>
                                        <p:tav tm="100000">
                                          <p:val>
                                            <p:strVal val="#ppt_w"/>
                                          </p:val>
                                        </p:tav>
                                      </p:tavLst>
                                    </p:anim>
                                    <p:anim calcmode="lin" valueType="num">
                                      <p:cBhvr>
                                        <p:cTn id="114" dur="1000" fill="hold"/>
                                        <p:tgtEl>
                                          <p:spTgt spid="65563"/>
                                        </p:tgtEl>
                                        <p:attrNameLst>
                                          <p:attrName>ppt_h</p:attrName>
                                        </p:attrNameLst>
                                      </p:cBhvr>
                                      <p:tavLst>
                                        <p:tav tm="0">
                                          <p:val>
                                            <p:strVal val="#ppt_h"/>
                                          </p:val>
                                        </p:tav>
                                        <p:tav tm="100000">
                                          <p:val>
                                            <p:strVal val="#ppt_h"/>
                                          </p:val>
                                        </p:tav>
                                      </p:tavLst>
                                    </p:anim>
                                    <p:animEffect transition="in" filter="fade">
                                      <p:cBhvr>
                                        <p:cTn id="115" dur="1000"/>
                                        <p:tgtEl>
                                          <p:spTgt spid="65563"/>
                                        </p:tgtEl>
                                      </p:cBhvr>
                                    </p:animEffect>
                                  </p:childTnLst>
                                </p:cTn>
                              </p:par>
                            </p:childTnLst>
                          </p:cTn>
                        </p:par>
                        <p:par>
                          <p:cTn id="116" fill="hold" nodeType="afterGroup">
                            <p:stCondLst>
                              <p:cond delay="1000"/>
                            </p:stCondLst>
                            <p:childTnLst>
                              <p:par>
                                <p:cTn id="117" presetID="10" presetClass="entr" presetSubtype="0" repeatCount="3000" fill="hold" grpId="2" nodeType="afterEffect">
                                  <p:stCondLst>
                                    <p:cond delay="0"/>
                                  </p:stCondLst>
                                  <p:childTnLst>
                                    <p:set>
                                      <p:cBhvr>
                                        <p:cTn id="118" dur="1" fill="hold">
                                          <p:stCondLst>
                                            <p:cond delay="0"/>
                                          </p:stCondLst>
                                        </p:cTn>
                                        <p:tgtEl>
                                          <p:spTgt spid="65542"/>
                                        </p:tgtEl>
                                        <p:attrNameLst>
                                          <p:attrName>style.visibility</p:attrName>
                                        </p:attrNameLst>
                                      </p:cBhvr>
                                      <p:to>
                                        <p:strVal val="visible"/>
                                      </p:to>
                                    </p:set>
                                    <p:animEffect transition="in" filter="fade">
                                      <p:cBhvr>
                                        <p:cTn id="119" dur="1000"/>
                                        <p:tgtEl>
                                          <p:spTgt spid="65542"/>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1" fill="hold" nodeType="clickEffect">
                                  <p:stCondLst>
                                    <p:cond delay="0"/>
                                  </p:stCondLst>
                                  <p:childTnLst>
                                    <p:set>
                                      <p:cBhvr>
                                        <p:cTn id="123" dur="1" fill="hold">
                                          <p:stCondLst>
                                            <p:cond delay="0"/>
                                          </p:stCondLst>
                                        </p:cTn>
                                        <p:tgtEl>
                                          <p:spTgt spid="5"/>
                                        </p:tgtEl>
                                        <p:attrNameLst>
                                          <p:attrName>style.visibility</p:attrName>
                                        </p:attrNameLst>
                                      </p:cBhvr>
                                      <p:to>
                                        <p:strVal val="visible"/>
                                      </p:to>
                                    </p:set>
                                    <p:animEffect transition="in" filter="wipe(up)">
                                      <p:cBhvr>
                                        <p:cTn id="124" dur="500"/>
                                        <p:tgtEl>
                                          <p:spTgt spid="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65565"/>
                                        </p:tgtEl>
                                        <p:attrNameLst>
                                          <p:attrName>style.visibility</p:attrName>
                                        </p:attrNameLst>
                                      </p:cBhvr>
                                      <p:to>
                                        <p:strVal val="visible"/>
                                      </p:to>
                                    </p:set>
                                    <p:animEffect transition="in" filter="fade">
                                      <p:cBhvr>
                                        <p:cTn id="127" dur="2000"/>
                                        <p:tgtEl>
                                          <p:spTgt spid="65565"/>
                                        </p:tgtEl>
                                      </p:cBhvr>
                                    </p:animEffect>
                                  </p:childTnLst>
                                </p:cTn>
                              </p:par>
                              <p:par>
                                <p:cTn id="128" presetID="55" presetClass="entr" presetSubtype="0" fill="hold" grpId="1" nodeType="withEffect">
                                  <p:stCondLst>
                                    <p:cond delay="0"/>
                                  </p:stCondLst>
                                  <p:childTnLst>
                                    <p:set>
                                      <p:cBhvr>
                                        <p:cTn id="129" dur="1" fill="hold">
                                          <p:stCondLst>
                                            <p:cond delay="0"/>
                                          </p:stCondLst>
                                        </p:cTn>
                                        <p:tgtEl>
                                          <p:spTgt spid="65565"/>
                                        </p:tgtEl>
                                        <p:attrNameLst>
                                          <p:attrName>style.visibility</p:attrName>
                                        </p:attrNameLst>
                                      </p:cBhvr>
                                      <p:to>
                                        <p:strVal val="visible"/>
                                      </p:to>
                                    </p:set>
                                    <p:anim calcmode="lin" valueType="num">
                                      <p:cBhvr>
                                        <p:cTn id="130" dur="1000" fill="hold"/>
                                        <p:tgtEl>
                                          <p:spTgt spid="65565"/>
                                        </p:tgtEl>
                                        <p:attrNameLst>
                                          <p:attrName>ppt_w</p:attrName>
                                        </p:attrNameLst>
                                      </p:cBhvr>
                                      <p:tavLst>
                                        <p:tav tm="0">
                                          <p:val>
                                            <p:strVal val="#ppt_w*0.70"/>
                                          </p:val>
                                        </p:tav>
                                        <p:tav tm="100000">
                                          <p:val>
                                            <p:strVal val="#ppt_w"/>
                                          </p:val>
                                        </p:tav>
                                      </p:tavLst>
                                    </p:anim>
                                    <p:anim calcmode="lin" valueType="num">
                                      <p:cBhvr>
                                        <p:cTn id="131" dur="1000" fill="hold"/>
                                        <p:tgtEl>
                                          <p:spTgt spid="65565"/>
                                        </p:tgtEl>
                                        <p:attrNameLst>
                                          <p:attrName>ppt_h</p:attrName>
                                        </p:attrNameLst>
                                      </p:cBhvr>
                                      <p:tavLst>
                                        <p:tav tm="0">
                                          <p:val>
                                            <p:strVal val="#ppt_h"/>
                                          </p:val>
                                        </p:tav>
                                        <p:tav tm="100000">
                                          <p:val>
                                            <p:strVal val="#ppt_h"/>
                                          </p:val>
                                        </p:tav>
                                      </p:tavLst>
                                    </p:anim>
                                    <p:animEffect transition="in" filter="fade">
                                      <p:cBhvr>
                                        <p:cTn id="132" dur="1000"/>
                                        <p:tgtEl>
                                          <p:spTgt spid="65565"/>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5566"/>
                                        </p:tgtEl>
                                        <p:attrNameLst>
                                          <p:attrName>style.visibility</p:attrName>
                                        </p:attrNameLst>
                                      </p:cBhvr>
                                      <p:to>
                                        <p:strVal val="visible"/>
                                      </p:to>
                                    </p:set>
                                    <p:animEffect transition="in" filter="fade">
                                      <p:cBhvr>
                                        <p:cTn id="135" dur="2000"/>
                                        <p:tgtEl>
                                          <p:spTgt spid="65566"/>
                                        </p:tgtEl>
                                      </p:cBhvr>
                                    </p:animEffect>
                                  </p:childTnLst>
                                </p:cTn>
                              </p:par>
                              <p:par>
                                <p:cTn id="136" presetID="55" presetClass="entr" presetSubtype="0" fill="hold" grpId="1" nodeType="withEffect">
                                  <p:stCondLst>
                                    <p:cond delay="0"/>
                                  </p:stCondLst>
                                  <p:childTnLst>
                                    <p:set>
                                      <p:cBhvr>
                                        <p:cTn id="137" dur="1" fill="hold">
                                          <p:stCondLst>
                                            <p:cond delay="0"/>
                                          </p:stCondLst>
                                        </p:cTn>
                                        <p:tgtEl>
                                          <p:spTgt spid="65566"/>
                                        </p:tgtEl>
                                        <p:attrNameLst>
                                          <p:attrName>style.visibility</p:attrName>
                                        </p:attrNameLst>
                                      </p:cBhvr>
                                      <p:to>
                                        <p:strVal val="visible"/>
                                      </p:to>
                                    </p:set>
                                    <p:anim calcmode="lin" valueType="num">
                                      <p:cBhvr>
                                        <p:cTn id="138" dur="1000" fill="hold"/>
                                        <p:tgtEl>
                                          <p:spTgt spid="65566"/>
                                        </p:tgtEl>
                                        <p:attrNameLst>
                                          <p:attrName>ppt_w</p:attrName>
                                        </p:attrNameLst>
                                      </p:cBhvr>
                                      <p:tavLst>
                                        <p:tav tm="0">
                                          <p:val>
                                            <p:strVal val="#ppt_w*0.70"/>
                                          </p:val>
                                        </p:tav>
                                        <p:tav tm="100000">
                                          <p:val>
                                            <p:strVal val="#ppt_w"/>
                                          </p:val>
                                        </p:tav>
                                      </p:tavLst>
                                    </p:anim>
                                    <p:anim calcmode="lin" valueType="num">
                                      <p:cBhvr>
                                        <p:cTn id="139" dur="1000" fill="hold"/>
                                        <p:tgtEl>
                                          <p:spTgt spid="65566"/>
                                        </p:tgtEl>
                                        <p:attrNameLst>
                                          <p:attrName>ppt_h</p:attrName>
                                        </p:attrNameLst>
                                      </p:cBhvr>
                                      <p:tavLst>
                                        <p:tav tm="0">
                                          <p:val>
                                            <p:strVal val="#ppt_h"/>
                                          </p:val>
                                        </p:tav>
                                        <p:tav tm="100000">
                                          <p:val>
                                            <p:strVal val="#ppt_h"/>
                                          </p:val>
                                        </p:tav>
                                      </p:tavLst>
                                    </p:anim>
                                    <p:animEffect transition="in" filter="fade">
                                      <p:cBhvr>
                                        <p:cTn id="140" dur="1000"/>
                                        <p:tgtEl>
                                          <p:spTgt spid="65566"/>
                                        </p:tgtEl>
                                      </p:cBhvr>
                                    </p:animEffect>
                                  </p:childTnLst>
                                </p:cTn>
                              </p:par>
                            </p:childTnLst>
                          </p:cTn>
                        </p:par>
                        <p:par>
                          <p:cTn id="141" fill="hold" nodeType="afterGroup">
                            <p:stCondLst>
                              <p:cond delay="2000"/>
                            </p:stCondLst>
                            <p:childTnLst>
                              <p:par>
                                <p:cTn id="142" presetID="10" presetClass="entr" presetSubtype="0" repeatCount="2000" fill="hold" grpId="2" nodeType="afterEffect">
                                  <p:stCondLst>
                                    <p:cond delay="0"/>
                                  </p:stCondLst>
                                  <p:childTnLst>
                                    <p:set>
                                      <p:cBhvr>
                                        <p:cTn id="143" dur="1" fill="hold">
                                          <p:stCondLst>
                                            <p:cond delay="0"/>
                                          </p:stCondLst>
                                        </p:cTn>
                                        <p:tgtEl>
                                          <p:spTgt spid="65544"/>
                                        </p:tgtEl>
                                        <p:attrNameLst>
                                          <p:attrName>style.visibility</p:attrName>
                                        </p:attrNameLst>
                                      </p:cBhvr>
                                      <p:to>
                                        <p:strVal val="visible"/>
                                      </p:to>
                                    </p:set>
                                    <p:animEffect transition="in" filter="fade">
                                      <p:cBhvr>
                                        <p:cTn id="144" dur="1000"/>
                                        <p:tgtEl>
                                          <p:spTgt spid="65544"/>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55" presetClass="entr" presetSubtype="0" fill="hold" grpId="1" nodeType="clickEffect">
                                  <p:stCondLst>
                                    <p:cond delay="0"/>
                                  </p:stCondLst>
                                  <p:childTnLst>
                                    <p:set>
                                      <p:cBhvr>
                                        <p:cTn id="148" dur="1" fill="hold">
                                          <p:stCondLst>
                                            <p:cond delay="0"/>
                                          </p:stCondLst>
                                        </p:cTn>
                                        <p:tgtEl>
                                          <p:spTgt spid="65564"/>
                                        </p:tgtEl>
                                        <p:attrNameLst>
                                          <p:attrName>style.visibility</p:attrName>
                                        </p:attrNameLst>
                                      </p:cBhvr>
                                      <p:to>
                                        <p:strVal val="visible"/>
                                      </p:to>
                                    </p:set>
                                    <p:anim calcmode="lin" valueType="num">
                                      <p:cBhvr>
                                        <p:cTn id="149" dur="1000" fill="hold"/>
                                        <p:tgtEl>
                                          <p:spTgt spid="65564"/>
                                        </p:tgtEl>
                                        <p:attrNameLst>
                                          <p:attrName>ppt_w</p:attrName>
                                        </p:attrNameLst>
                                      </p:cBhvr>
                                      <p:tavLst>
                                        <p:tav tm="0">
                                          <p:val>
                                            <p:strVal val="#ppt_w*0.70"/>
                                          </p:val>
                                        </p:tav>
                                        <p:tav tm="100000">
                                          <p:val>
                                            <p:strVal val="#ppt_w"/>
                                          </p:val>
                                        </p:tav>
                                      </p:tavLst>
                                    </p:anim>
                                    <p:anim calcmode="lin" valueType="num">
                                      <p:cBhvr>
                                        <p:cTn id="150" dur="1000" fill="hold"/>
                                        <p:tgtEl>
                                          <p:spTgt spid="65564"/>
                                        </p:tgtEl>
                                        <p:attrNameLst>
                                          <p:attrName>ppt_h</p:attrName>
                                        </p:attrNameLst>
                                      </p:cBhvr>
                                      <p:tavLst>
                                        <p:tav tm="0">
                                          <p:val>
                                            <p:strVal val="#ppt_h"/>
                                          </p:val>
                                        </p:tav>
                                        <p:tav tm="100000">
                                          <p:val>
                                            <p:strVal val="#ppt_h"/>
                                          </p:val>
                                        </p:tav>
                                      </p:tavLst>
                                    </p:anim>
                                    <p:animEffect transition="in" filter="fade">
                                      <p:cBhvr>
                                        <p:cTn id="151" dur="1000"/>
                                        <p:tgtEl>
                                          <p:spTgt spid="65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nimBg="1"/>
      <p:bldP spid="65540" grpId="0" animBg="1"/>
      <p:bldP spid="65541" grpId="0" animBg="1"/>
      <p:bldP spid="65542" grpId="0" animBg="1"/>
      <p:bldP spid="65542" grpId="1" animBg="1"/>
      <p:bldP spid="65542" grpId="2" animBg="1"/>
      <p:bldP spid="65543" grpId="0" animBg="1"/>
      <p:bldP spid="65543" grpId="1" animBg="1"/>
      <p:bldP spid="65544" grpId="0" animBg="1"/>
      <p:bldP spid="65544" grpId="1" animBg="1"/>
      <p:bldP spid="65544" grpId="2" animBg="1"/>
      <p:bldP spid="65559" grpId="0"/>
      <p:bldP spid="65559" grpId="1"/>
      <p:bldP spid="65560" grpId="0"/>
      <p:bldP spid="65560" grpId="1"/>
      <p:bldP spid="65561" grpId="0"/>
      <p:bldP spid="65561" grpId="1"/>
      <p:bldP spid="65562" grpId="0"/>
      <p:bldP spid="65562" grpId="1"/>
      <p:bldP spid="65563" grpId="0"/>
      <p:bldP spid="65563" grpId="1"/>
      <p:bldP spid="65564" grpId="0" animBg="1"/>
      <p:bldP spid="65564" grpId="1" animBg="1"/>
      <p:bldP spid="65565" grpId="0"/>
      <p:bldP spid="65565" grpId="1"/>
      <p:bldP spid="65565" grpId="2"/>
      <p:bldP spid="65566" grpId="0"/>
      <p:bldP spid="65566" grpId="1"/>
      <p:bldP spid="65566"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210D88A6-8F9E-59AF-6CF9-72F520A48C60}"/>
              </a:ext>
            </a:extLst>
          </p:cNvPr>
          <p:cNvSpPr>
            <a:spLocks noChangeArrowheads="1"/>
          </p:cNvSpPr>
          <p:nvPr/>
        </p:nvSpPr>
        <p:spPr bwMode="auto">
          <a:xfrm>
            <a:off x="228600" y="5505450"/>
            <a:ext cx="184150" cy="369888"/>
          </a:xfrm>
          <a:prstGeom prst="rect">
            <a:avLst/>
          </a:prstGeom>
          <a:solidFill>
            <a:srgbClr val="333399"/>
          </a:solidFill>
          <a:ln w="9525" algn="ctr">
            <a:solidFill>
              <a:schemeClr val="tx1"/>
            </a:solidFill>
            <a:miter lim="800000"/>
            <a:headEnd/>
            <a:tailEnd/>
          </a:ln>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0483" name="Rectangle 3">
            <a:extLst>
              <a:ext uri="{FF2B5EF4-FFF2-40B4-BE49-F238E27FC236}">
                <a16:creationId xmlns:a16="http://schemas.microsoft.com/office/drawing/2014/main" xmlns="" id="{519EC2CB-84BB-82DA-A891-25499E85D828}"/>
              </a:ext>
            </a:extLst>
          </p:cNvPr>
          <p:cNvSpPr>
            <a:spLocks noChangeArrowheads="1"/>
          </p:cNvSpPr>
          <p:nvPr/>
        </p:nvSpPr>
        <p:spPr bwMode="auto">
          <a:xfrm>
            <a:off x="2743200" y="2728913"/>
            <a:ext cx="3733800" cy="369887"/>
          </a:xfrm>
          <a:prstGeom prst="rect">
            <a:avLst/>
          </a:prstGeom>
          <a:solidFill>
            <a:srgbClr val="333399"/>
          </a:solidFill>
          <a:ln w="9525" algn="ctr">
            <a:solidFill>
              <a:schemeClr val="tx1"/>
            </a:solidFill>
            <a:miter lim="800000"/>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0484" name="Rectangle 4">
            <a:extLst>
              <a:ext uri="{FF2B5EF4-FFF2-40B4-BE49-F238E27FC236}">
                <a16:creationId xmlns:a16="http://schemas.microsoft.com/office/drawing/2014/main" xmlns="" id="{864ADB98-3D56-B845-5982-F7E6B635E974}"/>
              </a:ext>
            </a:extLst>
          </p:cNvPr>
          <p:cNvSpPr>
            <a:spLocks noChangeArrowheads="1"/>
          </p:cNvSpPr>
          <p:nvPr/>
        </p:nvSpPr>
        <p:spPr bwMode="auto">
          <a:xfrm>
            <a:off x="5410200" y="5505450"/>
            <a:ext cx="184150" cy="369888"/>
          </a:xfrm>
          <a:prstGeom prst="rect">
            <a:avLst/>
          </a:prstGeom>
          <a:solidFill>
            <a:srgbClr val="333399"/>
          </a:solidFill>
          <a:ln w="9525" algn="ctr">
            <a:solidFill>
              <a:schemeClr val="tx1"/>
            </a:solidFill>
            <a:miter lim="800000"/>
            <a:headEnd/>
            <a:tailEnd/>
          </a:ln>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0485" name="Text Box 5">
            <a:extLst>
              <a:ext uri="{FF2B5EF4-FFF2-40B4-BE49-F238E27FC236}">
                <a16:creationId xmlns:a16="http://schemas.microsoft.com/office/drawing/2014/main" xmlns="" id="{53199420-1686-62F3-58AA-F7F6F1A5565A}"/>
              </a:ext>
            </a:extLst>
          </p:cNvPr>
          <p:cNvSpPr txBox="1">
            <a:spLocks noChangeArrowheads="1"/>
          </p:cNvSpPr>
          <p:nvPr/>
        </p:nvSpPr>
        <p:spPr bwMode="auto">
          <a:xfrm>
            <a:off x="2743200" y="2667000"/>
            <a:ext cx="3733800" cy="519113"/>
          </a:xfrm>
          <a:prstGeom prst="rect">
            <a:avLst/>
          </a:pr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a:solidFill>
                  <a:srgbClr val="FFFF00"/>
                </a:solidFill>
                <a:latin typeface="Times New Roman" panose="02020603050405020304" pitchFamily="18" charset="0"/>
                <a:cs typeface="Times New Roman" panose="02020603050405020304" pitchFamily="18" charset="0"/>
              </a:rPr>
              <a:t>Trung ương thần kinh</a:t>
            </a:r>
          </a:p>
        </p:txBody>
      </p:sp>
      <p:sp>
        <p:nvSpPr>
          <p:cNvPr id="20486" name="Text Box 6">
            <a:extLst>
              <a:ext uri="{FF2B5EF4-FFF2-40B4-BE49-F238E27FC236}">
                <a16:creationId xmlns:a16="http://schemas.microsoft.com/office/drawing/2014/main" xmlns="" id="{95BB6381-9C5C-466B-9081-83CBD82FD99E}"/>
              </a:ext>
            </a:extLst>
          </p:cNvPr>
          <p:cNvSpPr txBox="1">
            <a:spLocks noChangeArrowheads="1"/>
          </p:cNvSpPr>
          <p:nvPr/>
        </p:nvSpPr>
        <p:spPr bwMode="auto">
          <a:xfrm>
            <a:off x="152400" y="5472113"/>
            <a:ext cx="3505200" cy="519112"/>
          </a:xfrm>
          <a:prstGeom prst="rect">
            <a:avLst/>
          </a:pr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a:solidFill>
                  <a:srgbClr val="FFFF00"/>
                </a:solidFill>
                <a:latin typeface="Times New Roman" panose="02020603050405020304" pitchFamily="18" charset="0"/>
                <a:cs typeface="Times New Roman" panose="02020603050405020304" pitchFamily="18" charset="0"/>
              </a:rPr>
              <a:t>Cơ quan thụ cảm</a:t>
            </a:r>
          </a:p>
        </p:txBody>
      </p:sp>
      <p:sp>
        <p:nvSpPr>
          <p:cNvPr id="20487" name="Text Box 7">
            <a:extLst>
              <a:ext uri="{FF2B5EF4-FFF2-40B4-BE49-F238E27FC236}">
                <a16:creationId xmlns:a16="http://schemas.microsoft.com/office/drawing/2014/main" xmlns="" id="{AB865284-BC55-21D1-EE47-E95AF8F515B5}"/>
              </a:ext>
            </a:extLst>
          </p:cNvPr>
          <p:cNvSpPr txBox="1">
            <a:spLocks noChangeArrowheads="1"/>
          </p:cNvSpPr>
          <p:nvPr/>
        </p:nvSpPr>
        <p:spPr bwMode="auto">
          <a:xfrm>
            <a:off x="5395913" y="5505450"/>
            <a:ext cx="3429000" cy="519113"/>
          </a:xfrm>
          <a:prstGeom prst="rect">
            <a:avLst/>
          </a:pr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a:solidFill>
                  <a:srgbClr val="FFFF00"/>
                </a:solidFill>
                <a:latin typeface="Times New Roman" panose="02020603050405020304" pitchFamily="18" charset="0"/>
                <a:cs typeface="Times New Roman" panose="02020603050405020304" pitchFamily="18" charset="0"/>
              </a:rPr>
              <a:t>Cơ quan phản ứng</a:t>
            </a:r>
          </a:p>
        </p:txBody>
      </p:sp>
      <p:grpSp>
        <p:nvGrpSpPr>
          <p:cNvPr id="20488" name="Group 8">
            <a:extLst>
              <a:ext uri="{FF2B5EF4-FFF2-40B4-BE49-F238E27FC236}">
                <a16:creationId xmlns:a16="http://schemas.microsoft.com/office/drawing/2014/main" xmlns="" id="{041C67F6-AFD9-869D-D574-EF52B39A78EB}"/>
              </a:ext>
            </a:extLst>
          </p:cNvPr>
          <p:cNvGrpSpPr>
            <a:grpSpLocks/>
          </p:cNvGrpSpPr>
          <p:nvPr/>
        </p:nvGrpSpPr>
        <p:grpSpPr bwMode="auto">
          <a:xfrm>
            <a:off x="1371600" y="2957513"/>
            <a:ext cx="1371600" cy="2514600"/>
            <a:chOff x="864" y="2064"/>
            <a:chExt cx="960" cy="1344"/>
          </a:xfrm>
        </p:grpSpPr>
        <p:grpSp>
          <p:nvGrpSpPr>
            <p:cNvPr id="20508" name="Group 9">
              <a:extLst>
                <a:ext uri="{FF2B5EF4-FFF2-40B4-BE49-F238E27FC236}">
                  <a16:creationId xmlns:a16="http://schemas.microsoft.com/office/drawing/2014/main" xmlns="" id="{4023C5A7-6E71-D8B2-731E-620F2492BEEE}"/>
                </a:ext>
              </a:extLst>
            </p:cNvPr>
            <p:cNvGrpSpPr>
              <a:grpSpLocks/>
            </p:cNvGrpSpPr>
            <p:nvPr/>
          </p:nvGrpSpPr>
          <p:grpSpPr bwMode="auto">
            <a:xfrm>
              <a:off x="864" y="2064"/>
              <a:ext cx="0" cy="1344"/>
              <a:chOff x="864" y="1968"/>
              <a:chExt cx="0" cy="1344"/>
            </a:xfrm>
          </p:grpSpPr>
          <p:sp>
            <p:nvSpPr>
              <p:cNvPr id="20510" name="Line 10">
                <a:extLst>
                  <a:ext uri="{FF2B5EF4-FFF2-40B4-BE49-F238E27FC236}">
                    <a16:creationId xmlns:a16="http://schemas.microsoft.com/office/drawing/2014/main" xmlns="" id="{635BF9CE-BAE4-7D9D-95F3-0BF79FB858C5}"/>
                  </a:ext>
                </a:extLst>
              </p:cNvPr>
              <p:cNvSpPr>
                <a:spLocks noChangeShapeType="1"/>
              </p:cNvSpPr>
              <p:nvPr/>
            </p:nvSpPr>
            <p:spPr bwMode="auto">
              <a:xfrm>
                <a:off x="864" y="1968"/>
                <a:ext cx="0" cy="134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11" name="Line 11">
                <a:extLst>
                  <a:ext uri="{FF2B5EF4-FFF2-40B4-BE49-F238E27FC236}">
                    <a16:creationId xmlns:a16="http://schemas.microsoft.com/office/drawing/2014/main" xmlns="" id="{D21DE8F5-A238-5067-D5C6-25FB63C3F243}"/>
                  </a:ext>
                </a:extLst>
              </p:cNvPr>
              <p:cNvSpPr>
                <a:spLocks noChangeShapeType="1"/>
              </p:cNvSpPr>
              <p:nvPr/>
            </p:nvSpPr>
            <p:spPr bwMode="auto">
              <a:xfrm flipV="1">
                <a:off x="864" y="2592"/>
                <a:ext cx="0" cy="192"/>
              </a:xfrm>
              <a:prstGeom prst="line">
                <a:avLst/>
              </a:prstGeom>
              <a:noFill/>
              <a:ln w="25400">
                <a:solidFill>
                  <a:srgbClr val="FF0000"/>
                </a:solidFill>
                <a:round/>
                <a:headEnd/>
                <a:tailEnd type="stealth" w="lg" len="med"/>
              </a:ln>
              <a:extLst>
                <a:ext uri="{909E8E84-426E-40DD-AFC4-6F175D3DCCD1}">
                  <a14:hiddenFill xmlns:a14="http://schemas.microsoft.com/office/drawing/2010/main">
                    <a:noFill/>
                  </a14:hiddenFill>
                </a:ext>
              </a:extLst>
            </p:spPr>
            <p:txBody>
              <a:bodyPr>
                <a:spAutoFit/>
              </a:bodyPr>
              <a:lstStyle/>
              <a:p>
                <a:endParaRPr lang="en-US"/>
              </a:p>
            </p:txBody>
          </p:sp>
        </p:grpSp>
        <p:sp>
          <p:nvSpPr>
            <p:cNvPr id="20509" name="Line 12">
              <a:extLst>
                <a:ext uri="{FF2B5EF4-FFF2-40B4-BE49-F238E27FC236}">
                  <a16:creationId xmlns:a16="http://schemas.microsoft.com/office/drawing/2014/main" xmlns="" id="{05A56400-9551-4E34-9291-8D2B74380D69}"/>
                </a:ext>
              </a:extLst>
            </p:cNvPr>
            <p:cNvSpPr>
              <a:spLocks noChangeShapeType="1"/>
            </p:cNvSpPr>
            <p:nvPr/>
          </p:nvSpPr>
          <p:spPr bwMode="auto">
            <a:xfrm>
              <a:off x="864" y="2064"/>
              <a:ext cx="96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20489" name="Group 13">
            <a:extLst>
              <a:ext uri="{FF2B5EF4-FFF2-40B4-BE49-F238E27FC236}">
                <a16:creationId xmlns:a16="http://schemas.microsoft.com/office/drawing/2014/main" xmlns="" id="{229497B7-102A-7A0F-5D44-95F75D7722A0}"/>
              </a:ext>
            </a:extLst>
          </p:cNvPr>
          <p:cNvGrpSpPr>
            <a:grpSpLocks/>
          </p:cNvGrpSpPr>
          <p:nvPr/>
        </p:nvGrpSpPr>
        <p:grpSpPr bwMode="auto">
          <a:xfrm>
            <a:off x="6477000" y="2805113"/>
            <a:ext cx="1447800" cy="2667000"/>
            <a:chOff x="3984" y="1968"/>
            <a:chExt cx="864" cy="1440"/>
          </a:xfrm>
        </p:grpSpPr>
        <p:sp>
          <p:nvSpPr>
            <p:cNvPr id="20506" name="Line 14">
              <a:extLst>
                <a:ext uri="{FF2B5EF4-FFF2-40B4-BE49-F238E27FC236}">
                  <a16:creationId xmlns:a16="http://schemas.microsoft.com/office/drawing/2014/main" xmlns="" id="{6F872B98-EE50-B719-3556-330CC611875F}"/>
                </a:ext>
              </a:extLst>
            </p:cNvPr>
            <p:cNvSpPr>
              <a:spLocks noChangeShapeType="1"/>
            </p:cNvSpPr>
            <p:nvPr/>
          </p:nvSpPr>
          <p:spPr bwMode="auto">
            <a:xfrm>
              <a:off x="3984" y="1968"/>
              <a:ext cx="864"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07" name="Line 15">
              <a:extLst>
                <a:ext uri="{FF2B5EF4-FFF2-40B4-BE49-F238E27FC236}">
                  <a16:creationId xmlns:a16="http://schemas.microsoft.com/office/drawing/2014/main" xmlns="" id="{C2A2109B-A73A-DA0C-65EC-26F140BF2AFF}"/>
                </a:ext>
              </a:extLst>
            </p:cNvPr>
            <p:cNvSpPr>
              <a:spLocks noChangeShapeType="1"/>
            </p:cNvSpPr>
            <p:nvPr/>
          </p:nvSpPr>
          <p:spPr bwMode="auto">
            <a:xfrm>
              <a:off x="4848" y="1968"/>
              <a:ext cx="0" cy="1440"/>
            </a:xfrm>
            <a:prstGeom prst="line">
              <a:avLst/>
            </a:prstGeom>
            <a:noFill/>
            <a:ln w="28575">
              <a:solidFill>
                <a:srgbClr val="FF0000"/>
              </a:solidFill>
              <a:round/>
              <a:headEnd/>
              <a:tailEnd type="stealth" w="lg" len="me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20490" name="Group 16">
            <a:extLst>
              <a:ext uri="{FF2B5EF4-FFF2-40B4-BE49-F238E27FC236}">
                <a16:creationId xmlns:a16="http://schemas.microsoft.com/office/drawing/2014/main" xmlns="" id="{DE626591-C477-670C-E3FB-2C8962F443AA}"/>
              </a:ext>
            </a:extLst>
          </p:cNvPr>
          <p:cNvGrpSpPr>
            <a:grpSpLocks/>
          </p:cNvGrpSpPr>
          <p:nvPr/>
        </p:nvGrpSpPr>
        <p:grpSpPr bwMode="auto">
          <a:xfrm>
            <a:off x="6477000" y="3033713"/>
            <a:ext cx="990600" cy="2438400"/>
            <a:chOff x="3984" y="2112"/>
            <a:chExt cx="528" cy="1296"/>
          </a:xfrm>
        </p:grpSpPr>
        <p:sp>
          <p:nvSpPr>
            <p:cNvPr id="20504" name="Line 17">
              <a:extLst>
                <a:ext uri="{FF2B5EF4-FFF2-40B4-BE49-F238E27FC236}">
                  <a16:creationId xmlns:a16="http://schemas.microsoft.com/office/drawing/2014/main" xmlns="" id="{74298610-831B-7762-6272-9E347FF64775}"/>
                </a:ext>
              </a:extLst>
            </p:cNvPr>
            <p:cNvSpPr>
              <a:spLocks noChangeShapeType="1"/>
            </p:cNvSpPr>
            <p:nvPr/>
          </p:nvSpPr>
          <p:spPr bwMode="auto">
            <a:xfrm>
              <a:off x="3984" y="2112"/>
              <a:ext cx="52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05" name="Line 18">
              <a:extLst>
                <a:ext uri="{FF2B5EF4-FFF2-40B4-BE49-F238E27FC236}">
                  <a16:creationId xmlns:a16="http://schemas.microsoft.com/office/drawing/2014/main" xmlns="" id="{40A2B691-7876-61C5-B581-2B8953AFB07A}"/>
                </a:ext>
              </a:extLst>
            </p:cNvPr>
            <p:cNvSpPr>
              <a:spLocks noChangeShapeType="1"/>
            </p:cNvSpPr>
            <p:nvPr/>
          </p:nvSpPr>
          <p:spPr bwMode="auto">
            <a:xfrm>
              <a:off x="4512" y="2112"/>
              <a:ext cx="0" cy="1296"/>
            </a:xfrm>
            <a:prstGeom prst="line">
              <a:avLst/>
            </a:prstGeom>
            <a:noFill/>
            <a:ln w="28575">
              <a:solidFill>
                <a:srgbClr val="FF0000"/>
              </a:solidFill>
              <a:round/>
              <a:headEnd/>
              <a:tailEnd type="stealth" w="lg" len="me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20491" name="Group 19">
            <a:extLst>
              <a:ext uri="{FF2B5EF4-FFF2-40B4-BE49-F238E27FC236}">
                <a16:creationId xmlns:a16="http://schemas.microsoft.com/office/drawing/2014/main" xmlns="" id="{921CE78B-C61E-D200-1934-5A1A061D730B}"/>
              </a:ext>
            </a:extLst>
          </p:cNvPr>
          <p:cNvGrpSpPr>
            <a:grpSpLocks/>
          </p:cNvGrpSpPr>
          <p:nvPr/>
        </p:nvGrpSpPr>
        <p:grpSpPr bwMode="auto">
          <a:xfrm>
            <a:off x="3505200" y="3186113"/>
            <a:ext cx="2209800" cy="2209800"/>
            <a:chOff x="2352" y="2208"/>
            <a:chExt cx="912" cy="1200"/>
          </a:xfrm>
        </p:grpSpPr>
        <p:sp>
          <p:nvSpPr>
            <p:cNvPr id="20502" name="Line 20">
              <a:extLst>
                <a:ext uri="{FF2B5EF4-FFF2-40B4-BE49-F238E27FC236}">
                  <a16:creationId xmlns:a16="http://schemas.microsoft.com/office/drawing/2014/main" xmlns="" id="{F5E8E482-4CB3-79CF-4D8D-024CC57D12D9}"/>
                </a:ext>
              </a:extLst>
            </p:cNvPr>
            <p:cNvSpPr>
              <a:spLocks noChangeShapeType="1"/>
            </p:cNvSpPr>
            <p:nvPr/>
          </p:nvSpPr>
          <p:spPr bwMode="auto">
            <a:xfrm flipV="1">
              <a:off x="2352" y="2208"/>
              <a:ext cx="0" cy="1200"/>
            </a:xfrm>
            <a:prstGeom prst="line">
              <a:avLst/>
            </a:prstGeom>
            <a:noFill/>
            <a:ln w="28575">
              <a:solidFill>
                <a:srgbClr val="FF0000"/>
              </a:solidFill>
              <a:prstDash val="dash"/>
              <a:round/>
              <a:headEnd/>
              <a:tailEnd type="stealth" w="lg" len="med"/>
            </a:ln>
            <a:extLst>
              <a:ext uri="{909E8E84-426E-40DD-AFC4-6F175D3DCCD1}">
                <a14:hiddenFill xmlns:a14="http://schemas.microsoft.com/office/drawing/2010/main">
                  <a:noFill/>
                </a14:hiddenFill>
              </a:ext>
            </a:extLst>
          </p:spPr>
          <p:txBody>
            <a:bodyPr>
              <a:spAutoFit/>
            </a:bodyPr>
            <a:lstStyle/>
            <a:p>
              <a:endParaRPr lang="en-US"/>
            </a:p>
          </p:txBody>
        </p:sp>
        <p:sp>
          <p:nvSpPr>
            <p:cNvPr id="20503" name="Line 21">
              <a:extLst>
                <a:ext uri="{FF2B5EF4-FFF2-40B4-BE49-F238E27FC236}">
                  <a16:creationId xmlns:a16="http://schemas.microsoft.com/office/drawing/2014/main" xmlns="" id="{7A396544-D2B3-C85C-4554-0C431A0AEB2C}"/>
                </a:ext>
              </a:extLst>
            </p:cNvPr>
            <p:cNvSpPr>
              <a:spLocks noChangeShapeType="1"/>
            </p:cNvSpPr>
            <p:nvPr/>
          </p:nvSpPr>
          <p:spPr bwMode="auto">
            <a:xfrm flipV="1">
              <a:off x="3264" y="2208"/>
              <a:ext cx="0" cy="1200"/>
            </a:xfrm>
            <a:prstGeom prst="line">
              <a:avLst/>
            </a:prstGeom>
            <a:noFill/>
            <a:ln w="28575">
              <a:solidFill>
                <a:srgbClr val="FF0000"/>
              </a:solidFill>
              <a:prstDash val="dash"/>
              <a:round/>
              <a:headEnd/>
              <a:tailEnd type="stealth" w="lg" len="med"/>
            </a:ln>
            <a:extLst>
              <a:ext uri="{909E8E84-426E-40DD-AFC4-6F175D3DCCD1}">
                <a14:hiddenFill xmlns:a14="http://schemas.microsoft.com/office/drawing/2010/main">
                  <a:noFill/>
                </a14:hiddenFill>
              </a:ext>
            </a:extLst>
          </p:spPr>
          <p:txBody>
            <a:bodyPr>
              <a:spAutoFit/>
            </a:bodyPr>
            <a:lstStyle/>
            <a:p>
              <a:endParaRPr lang="en-US"/>
            </a:p>
          </p:txBody>
        </p:sp>
      </p:grpSp>
      <p:sp>
        <p:nvSpPr>
          <p:cNvPr id="20492" name="Text Box 22">
            <a:extLst>
              <a:ext uri="{FF2B5EF4-FFF2-40B4-BE49-F238E27FC236}">
                <a16:creationId xmlns:a16="http://schemas.microsoft.com/office/drawing/2014/main" xmlns="" id="{8DDEFF7C-3886-B351-F961-E559E27A15F5}"/>
              </a:ext>
            </a:extLst>
          </p:cNvPr>
          <p:cNvSpPr txBox="1">
            <a:spLocks noChangeArrowheads="1"/>
          </p:cNvSpPr>
          <p:nvPr/>
        </p:nvSpPr>
        <p:spPr bwMode="auto">
          <a:xfrm>
            <a:off x="838200" y="3871913"/>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a:latin typeface="Times New Roman" panose="02020603050405020304" pitchFamily="18" charset="0"/>
                <a:cs typeface="Times New Roman" panose="02020603050405020304" pitchFamily="18" charset="0"/>
              </a:rPr>
              <a:t>(1)</a:t>
            </a:r>
          </a:p>
        </p:txBody>
      </p:sp>
      <p:sp>
        <p:nvSpPr>
          <p:cNvPr id="20493" name="Text Box 23">
            <a:extLst>
              <a:ext uri="{FF2B5EF4-FFF2-40B4-BE49-F238E27FC236}">
                <a16:creationId xmlns:a16="http://schemas.microsoft.com/office/drawing/2014/main" xmlns="" id="{D9712879-D682-8BA8-A2BF-28D9AC0D8B99}"/>
              </a:ext>
            </a:extLst>
          </p:cNvPr>
          <p:cNvSpPr txBox="1">
            <a:spLocks noChangeArrowheads="1"/>
          </p:cNvSpPr>
          <p:nvPr/>
        </p:nvSpPr>
        <p:spPr bwMode="auto">
          <a:xfrm>
            <a:off x="8061325" y="3567113"/>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a:latin typeface="Times New Roman" panose="02020603050405020304" pitchFamily="18" charset="0"/>
                <a:cs typeface="Times New Roman" panose="02020603050405020304" pitchFamily="18" charset="0"/>
              </a:rPr>
              <a:t>(2)</a:t>
            </a:r>
          </a:p>
        </p:txBody>
      </p:sp>
      <p:sp>
        <p:nvSpPr>
          <p:cNvPr id="20494" name="Text Box 24">
            <a:extLst>
              <a:ext uri="{FF2B5EF4-FFF2-40B4-BE49-F238E27FC236}">
                <a16:creationId xmlns:a16="http://schemas.microsoft.com/office/drawing/2014/main" xmlns="" id="{E3C6FDCC-D33F-625C-0616-8369DE262B15}"/>
              </a:ext>
            </a:extLst>
          </p:cNvPr>
          <p:cNvSpPr txBox="1">
            <a:spLocks noChangeArrowheads="1"/>
          </p:cNvSpPr>
          <p:nvPr/>
        </p:nvSpPr>
        <p:spPr bwMode="auto">
          <a:xfrm>
            <a:off x="2976563" y="3871913"/>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a:latin typeface="Times New Roman" panose="02020603050405020304" pitchFamily="18" charset="0"/>
                <a:cs typeface="Times New Roman" panose="02020603050405020304" pitchFamily="18" charset="0"/>
              </a:rPr>
              <a:t>(3)</a:t>
            </a:r>
          </a:p>
        </p:txBody>
      </p:sp>
      <p:sp>
        <p:nvSpPr>
          <p:cNvPr id="20495" name="Text Box 25">
            <a:extLst>
              <a:ext uri="{FF2B5EF4-FFF2-40B4-BE49-F238E27FC236}">
                <a16:creationId xmlns:a16="http://schemas.microsoft.com/office/drawing/2014/main" xmlns="" id="{05A688F9-B11F-A03C-61E6-C312609FFC4E}"/>
              </a:ext>
            </a:extLst>
          </p:cNvPr>
          <p:cNvSpPr txBox="1">
            <a:spLocks noChangeArrowheads="1"/>
          </p:cNvSpPr>
          <p:nvPr/>
        </p:nvSpPr>
        <p:spPr bwMode="auto">
          <a:xfrm>
            <a:off x="5181600" y="3871913"/>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a:latin typeface="Times New Roman" panose="02020603050405020304" pitchFamily="18" charset="0"/>
                <a:cs typeface="Times New Roman" panose="02020603050405020304" pitchFamily="18" charset="0"/>
              </a:rPr>
              <a:t>(3)</a:t>
            </a:r>
          </a:p>
        </p:txBody>
      </p:sp>
      <p:sp>
        <p:nvSpPr>
          <p:cNvPr id="20496" name="Text Box 26">
            <a:extLst>
              <a:ext uri="{FF2B5EF4-FFF2-40B4-BE49-F238E27FC236}">
                <a16:creationId xmlns:a16="http://schemas.microsoft.com/office/drawing/2014/main" xmlns="" id="{F5B8FCE4-D68B-ACBB-073D-17125F370522}"/>
              </a:ext>
            </a:extLst>
          </p:cNvPr>
          <p:cNvSpPr txBox="1">
            <a:spLocks noChangeArrowheads="1"/>
          </p:cNvSpPr>
          <p:nvPr/>
        </p:nvSpPr>
        <p:spPr bwMode="auto">
          <a:xfrm>
            <a:off x="3886200" y="3338513"/>
            <a:ext cx="129540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a:solidFill>
                  <a:srgbClr val="0000FF"/>
                </a:solidFill>
                <a:latin typeface="Times New Roman" panose="02020603050405020304" pitchFamily="18" charset="0"/>
                <a:cs typeface="Times New Roman" panose="02020603050405020304" pitchFamily="18" charset="0"/>
              </a:rPr>
              <a:t>Xung </a:t>
            </a:r>
            <a:br>
              <a:rPr lang="en-US" altLang="en-US" sz="2800">
                <a:solidFill>
                  <a:srgbClr val="0000FF"/>
                </a:solidFill>
                <a:latin typeface="Times New Roman" panose="02020603050405020304" pitchFamily="18" charset="0"/>
                <a:cs typeface="Times New Roman" panose="02020603050405020304" pitchFamily="18" charset="0"/>
              </a:rPr>
            </a:br>
            <a:r>
              <a:rPr lang="en-US" altLang="en-US" sz="2800">
                <a:solidFill>
                  <a:srgbClr val="0000FF"/>
                </a:solidFill>
                <a:latin typeface="Times New Roman" panose="02020603050405020304" pitchFamily="18" charset="0"/>
                <a:cs typeface="Times New Roman" panose="02020603050405020304" pitchFamily="18" charset="0"/>
              </a:rPr>
              <a:t>TK thông</a:t>
            </a:r>
            <a:br>
              <a:rPr lang="en-US" altLang="en-US" sz="2800">
                <a:solidFill>
                  <a:srgbClr val="0000FF"/>
                </a:solidFill>
                <a:latin typeface="Times New Roman" panose="02020603050405020304" pitchFamily="18" charset="0"/>
                <a:cs typeface="Times New Roman" panose="02020603050405020304" pitchFamily="18" charset="0"/>
              </a:rPr>
            </a:br>
            <a:r>
              <a:rPr lang="en-US" altLang="en-US" sz="2800">
                <a:solidFill>
                  <a:srgbClr val="0000FF"/>
                </a:solidFill>
                <a:latin typeface="Times New Roman" panose="02020603050405020304" pitchFamily="18" charset="0"/>
                <a:cs typeface="Times New Roman" panose="02020603050405020304" pitchFamily="18" charset="0"/>
              </a:rPr>
              <a:t>báo</a:t>
            </a:r>
            <a:br>
              <a:rPr lang="en-US" altLang="en-US" sz="2800">
                <a:solidFill>
                  <a:srgbClr val="0000FF"/>
                </a:solidFill>
                <a:latin typeface="Times New Roman" panose="02020603050405020304" pitchFamily="18" charset="0"/>
                <a:cs typeface="Times New Roman" panose="02020603050405020304" pitchFamily="18" charset="0"/>
              </a:rPr>
            </a:br>
            <a:r>
              <a:rPr lang="en-US" altLang="en-US" sz="2800">
                <a:solidFill>
                  <a:srgbClr val="0000FF"/>
                </a:solidFill>
                <a:latin typeface="Times New Roman" panose="02020603050405020304" pitchFamily="18" charset="0"/>
                <a:cs typeface="Times New Roman" panose="02020603050405020304" pitchFamily="18" charset="0"/>
              </a:rPr>
              <a:t>ngược</a:t>
            </a:r>
          </a:p>
        </p:txBody>
      </p:sp>
      <p:sp>
        <p:nvSpPr>
          <p:cNvPr id="20497" name="Text Box 27">
            <a:extLst>
              <a:ext uri="{FF2B5EF4-FFF2-40B4-BE49-F238E27FC236}">
                <a16:creationId xmlns:a16="http://schemas.microsoft.com/office/drawing/2014/main" xmlns="" id="{FF34E6CE-21A6-FD3E-931B-D24E37FA65B5}"/>
              </a:ext>
            </a:extLst>
          </p:cNvPr>
          <p:cNvSpPr txBox="1">
            <a:spLocks noChangeArrowheads="1"/>
          </p:cNvSpPr>
          <p:nvPr/>
        </p:nvSpPr>
        <p:spPr bwMode="auto">
          <a:xfrm>
            <a:off x="2590800" y="6146800"/>
            <a:ext cx="3657600" cy="558800"/>
          </a:xfrm>
          <a:prstGeom prst="rect">
            <a:avLst/>
          </a:prstGeom>
          <a:noFill/>
          <a:ln w="9525"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a:solidFill>
                  <a:srgbClr val="FF0000"/>
                </a:solidFill>
                <a:latin typeface="Times New Roman" panose="02020603050405020304" pitchFamily="18" charset="0"/>
                <a:cs typeface="Times New Roman" panose="02020603050405020304" pitchFamily="18" charset="0"/>
              </a:rPr>
              <a:t>Sơ đồ vòng phản xạ</a:t>
            </a:r>
          </a:p>
        </p:txBody>
      </p:sp>
      <p:sp>
        <p:nvSpPr>
          <p:cNvPr id="20498" name="Text Box 28">
            <a:extLst>
              <a:ext uri="{FF2B5EF4-FFF2-40B4-BE49-F238E27FC236}">
                <a16:creationId xmlns:a16="http://schemas.microsoft.com/office/drawing/2014/main" xmlns="" id="{27D7EC1E-7DC3-3C92-FA45-5F8DBB4C4BC7}"/>
              </a:ext>
            </a:extLst>
          </p:cNvPr>
          <p:cNvSpPr txBox="1">
            <a:spLocks noChangeArrowheads="1"/>
          </p:cNvSpPr>
          <p:nvPr/>
        </p:nvSpPr>
        <p:spPr bwMode="auto">
          <a:xfrm>
            <a:off x="6477000" y="3033713"/>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a:latin typeface="Times New Roman" panose="02020603050405020304" pitchFamily="18" charset="0"/>
                <a:cs typeface="Times New Roman" panose="02020603050405020304" pitchFamily="18" charset="0"/>
              </a:rPr>
              <a:t>(4)</a:t>
            </a:r>
          </a:p>
        </p:txBody>
      </p:sp>
      <p:sp>
        <p:nvSpPr>
          <p:cNvPr id="20499" name="Text Box 29">
            <a:extLst>
              <a:ext uri="{FF2B5EF4-FFF2-40B4-BE49-F238E27FC236}">
                <a16:creationId xmlns:a16="http://schemas.microsoft.com/office/drawing/2014/main" xmlns="" id="{E5B9E3EE-0FA2-A4F1-BF4E-B5D5FA03BAB8}"/>
              </a:ext>
            </a:extLst>
          </p:cNvPr>
          <p:cNvSpPr txBox="1">
            <a:spLocks noChangeArrowheads="1"/>
          </p:cNvSpPr>
          <p:nvPr/>
        </p:nvSpPr>
        <p:spPr bwMode="auto">
          <a:xfrm>
            <a:off x="5948363" y="3262313"/>
            <a:ext cx="129540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a:solidFill>
                  <a:srgbClr val="0000FF"/>
                </a:solidFill>
                <a:latin typeface="Times New Roman" panose="02020603050405020304" pitchFamily="18" charset="0"/>
                <a:cs typeface="Times New Roman" panose="02020603050405020304" pitchFamily="18" charset="0"/>
              </a:rPr>
              <a:t>Xung</a:t>
            </a:r>
            <a:br>
              <a:rPr lang="en-US" altLang="en-US" sz="2800">
                <a:solidFill>
                  <a:srgbClr val="0000FF"/>
                </a:solidFill>
                <a:latin typeface="Times New Roman" panose="02020603050405020304" pitchFamily="18" charset="0"/>
                <a:cs typeface="Times New Roman" panose="02020603050405020304" pitchFamily="18" charset="0"/>
              </a:rPr>
            </a:br>
            <a:r>
              <a:rPr lang="en-US" altLang="en-US" sz="2800">
                <a:solidFill>
                  <a:srgbClr val="0000FF"/>
                </a:solidFill>
                <a:latin typeface="Times New Roman" panose="02020603050405020304" pitchFamily="18" charset="0"/>
                <a:cs typeface="Times New Roman" panose="02020603050405020304" pitchFamily="18" charset="0"/>
              </a:rPr>
              <a:t>TK</a:t>
            </a:r>
            <a:br>
              <a:rPr lang="en-US" altLang="en-US" sz="2800">
                <a:solidFill>
                  <a:srgbClr val="0000FF"/>
                </a:solidFill>
                <a:latin typeface="Times New Roman" panose="02020603050405020304" pitchFamily="18" charset="0"/>
                <a:cs typeface="Times New Roman" panose="02020603050405020304" pitchFamily="18" charset="0"/>
              </a:rPr>
            </a:br>
            <a:r>
              <a:rPr lang="en-US" altLang="en-US" sz="2800">
                <a:solidFill>
                  <a:srgbClr val="0000FF"/>
                </a:solidFill>
                <a:latin typeface="Times New Roman" panose="02020603050405020304" pitchFamily="18" charset="0"/>
                <a:cs typeface="Times New Roman" panose="02020603050405020304" pitchFamily="18" charset="0"/>
              </a:rPr>
              <a:t>li tâm điều chỉnh</a:t>
            </a:r>
          </a:p>
        </p:txBody>
      </p:sp>
      <p:sp>
        <p:nvSpPr>
          <p:cNvPr id="20500" name="Text Box 30">
            <a:extLst>
              <a:ext uri="{FF2B5EF4-FFF2-40B4-BE49-F238E27FC236}">
                <a16:creationId xmlns:a16="http://schemas.microsoft.com/office/drawing/2014/main" xmlns="" id="{38FCEB10-0E71-1459-1135-24AA48573D84}"/>
              </a:ext>
            </a:extLst>
          </p:cNvPr>
          <p:cNvSpPr txBox="1">
            <a:spLocks noChangeArrowheads="1"/>
          </p:cNvSpPr>
          <p:nvPr/>
        </p:nvSpPr>
        <p:spPr bwMode="auto">
          <a:xfrm>
            <a:off x="152400" y="152400"/>
            <a:ext cx="6248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a:solidFill>
                  <a:srgbClr val="FF0000"/>
                </a:solidFill>
                <a:latin typeface="Times New Roman" panose="02020603050405020304" pitchFamily="18" charset="0"/>
                <a:cs typeface="Times New Roman" panose="02020603050405020304" pitchFamily="18" charset="0"/>
              </a:rPr>
              <a:t>- Thế nào là vòng phản xạ?</a:t>
            </a:r>
          </a:p>
        </p:txBody>
      </p:sp>
      <p:sp>
        <p:nvSpPr>
          <p:cNvPr id="94239" name="Rectangle 31">
            <a:extLst>
              <a:ext uri="{FF2B5EF4-FFF2-40B4-BE49-F238E27FC236}">
                <a16:creationId xmlns:a16="http://schemas.microsoft.com/office/drawing/2014/main" xmlns="" id="{686B5F12-D4D5-542C-F24F-B00D81F9A9C4}"/>
              </a:ext>
            </a:extLst>
          </p:cNvPr>
          <p:cNvSpPr>
            <a:spLocks noChangeArrowheads="1"/>
          </p:cNvSpPr>
          <p:nvPr/>
        </p:nvSpPr>
        <p:spPr bwMode="auto">
          <a:xfrm>
            <a:off x="76200" y="533400"/>
            <a:ext cx="8915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a:solidFill>
                  <a:srgbClr val="0000FF"/>
                </a:solidFill>
                <a:latin typeface="Times New Roman" panose="02020603050405020304" pitchFamily="18" charset="0"/>
                <a:cs typeface="Times New Roman" panose="02020603050405020304" pitchFamily="18" charset="0"/>
              </a:rPr>
              <a:t>- Vòng phản xạ là luồng thần kinh bao gồm cung phản xạ và đường phản hồi. Đường phản hồi thông tin ngược về trung ương thần kinh để điều chỉnh phản ứng.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4239"/>
                                        </p:tgtEl>
                                        <p:attrNameLst>
                                          <p:attrName>style.visibility</p:attrName>
                                        </p:attrNameLst>
                                      </p:cBhvr>
                                      <p:to>
                                        <p:strVal val="visible"/>
                                      </p:to>
                                    </p:set>
                                    <p:animEffect transition="in" filter="fade">
                                      <p:cBhvr>
                                        <p:cTn id="7" dur="1000"/>
                                        <p:tgtEl>
                                          <p:spTgt spid="94239"/>
                                        </p:tgtEl>
                                      </p:cBhvr>
                                    </p:animEffect>
                                    <p:anim calcmode="lin" valueType="num">
                                      <p:cBhvr>
                                        <p:cTn id="8" dur="1000" fill="hold"/>
                                        <p:tgtEl>
                                          <p:spTgt spid="94239"/>
                                        </p:tgtEl>
                                        <p:attrNameLst>
                                          <p:attrName>ppt_x</p:attrName>
                                        </p:attrNameLst>
                                      </p:cBhvr>
                                      <p:tavLst>
                                        <p:tav tm="0">
                                          <p:val>
                                            <p:strVal val="#ppt_x"/>
                                          </p:val>
                                        </p:tav>
                                        <p:tav tm="100000">
                                          <p:val>
                                            <p:strVal val="#ppt_x"/>
                                          </p:val>
                                        </p:tav>
                                      </p:tavLst>
                                    </p:anim>
                                    <p:anim calcmode="lin" valueType="num">
                                      <p:cBhvr>
                                        <p:cTn id="9" dur="1000" fill="hold"/>
                                        <p:tgtEl>
                                          <p:spTgt spid="942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xmlns="" id="{8016950D-90D3-54AA-56A1-D5AD0ED94819}"/>
              </a:ext>
            </a:extLst>
          </p:cNvPr>
          <p:cNvSpPr txBox="1">
            <a:spLocks noChangeArrowheads="1"/>
          </p:cNvSpPr>
          <p:nvPr/>
        </p:nvSpPr>
        <p:spPr bwMode="auto">
          <a:xfrm>
            <a:off x="1905000" y="-76200"/>
            <a:ext cx="525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Bài</a:t>
            </a:r>
            <a:r>
              <a:rPr lang="en-US" altLang="en-US" sz="3600" b="1" dirty="0">
                <a:solidFill>
                  <a:srgbClr val="0000FF"/>
                </a:solidFill>
                <a:latin typeface="Times New Roman" panose="02020603050405020304" pitchFamily="18" charset="0"/>
                <a:cs typeface="Times New Roman" panose="02020603050405020304" pitchFamily="18" charset="0"/>
              </a:rPr>
              <a:t> 6: PHẢN XẠ</a:t>
            </a:r>
          </a:p>
        </p:txBody>
      </p:sp>
      <p:sp>
        <p:nvSpPr>
          <p:cNvPr id="21507" name="Text Box 3">
            <a:extLst>
              <a:ext uri="{FF2B5EF4-FFF2-40B4-BE49-F238E27FC236}">
                <a16:creationId xmlns:a16="http://schemas.microsoft.com/office/drawing/2014/main" xmlns="" id="{A4833120-581A-3212-9E44-51D8A4E58358}"/>
              </a:ext>
            </a:extLst>
          </p:cNvPr>
          <p:cNvSpPr txBox="1">
            <a:spLocks noChangeArrowheads="1"/>
          </p:cNvSpPr>
          <p:nvPr/>
        </p:nvSpPr>
        <p:spPr bwMode="auto">
          <a:xfrm>
            <a:off x="76200" y="365125"/>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I. </a:t>
            </a:r>
            <a:r>
              <a:rPr lang="en-US" altLang="en-US" sz="3000" u="sng" dirty="0" err="1">
                <a:latin typeface="Times New Roman" panose="02020603050405020304" pitchFamily="18" charset="0"/>
                <a:cs typeface="Times New Roman" panose="02020603050405020304" pitchFamily="18" charset="0"/>
              </a:rPr>
              <a:t>Cấu</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tạo</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và</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chức</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năng</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của</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nơron</a:t>
            </a:r>
            <a:r>
              <a:rPr lang="en-US" altLang="en-US" sz="3000" dirty="0">
                <a:latin typeface="Times New Roman" panose="02020603050405020304" pitchFamily="18" charset="0"/>
                <a:cs typeface="Times New Roman" panose="02020603050405020304" pitchFamily="18" charset="0"/>
              </a:rPr>
              <a:t>:</a:t>
            </a:r>
          </a:p>
        </p:txBody>
      </p:sp>
      <p:sp>
        <p:nvSpPr>
          <p:cNvPr id="21508" name="Text Box 4">
            <a:extLst>
              <a:ext uri="{FF2B5EF4-FFF2-40B4-BE49-F238E27FC236}">
                <a16:creationId xmlns:a16="http://schemas.microsoft.com/office/drawing/2014/main" xmlns="" id="{1BE5AE6F-DC68-5B49-0827-3C94F07C5F12}"/>
              </a:ext>
            </a:extLst>
          </p:cNvPr>
          <p:cNvSpPr txBox="1">
            <a:spLocks noChangeArrowheads="1"/>
          </p:cNvSpPr>
          <p:nvPr/>
        </p:nvSpPr>
        <p:spPr bwMode="auto">
          <a:xfrm>
            <a:off x="23380" y="762000"/>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II. </a:t>
            </a:r>
            <a:r>
              <a:rPr lang="en-US" altLang="en-US" sz="3000" u="sng" dirty="0" err="1">
                <a:latin typeface="Times New Roman" panose="02020603050405020304" pitchFamily="18" charset="0"/>
                <a:cs typeface="Times New Roman" panose="02020603050405020304" pitchFamily="18" charset="0"/>
              </a:rPr>
              <a:t>Cung</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phản</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xạ</a:t>
            </a:r>
            <a:r>
              <a:rPr lang="en-US" altLang="en-US" sz="3000" dirty="0">
                <a:latin typeface="Times New Roman" panose="02020603050405020304" pitchFamily="18" charset="0"/>
                <a:cs typeface="Times New Roman" panose="02020603050405020304" pitchFamily="18" charset="0"/>
              </a:rPr>
              <a:t>:</a:t>
            </a:r>
          </a:p>
        </p:txBody>
      </p:sp>
      <p:sp>
        <p:nvSpPr>
          <p:cNvPr id="21509" name="Text Box 5">
            <a:extLst>
              <a:ext uri="{FF2B5EF4-FFF2-40B4-BE49-F238E27FC236}">
                <a16:creationId xmlns:a16="http://schemas.microsoft.com/office/drawing/2014/main" xmlns="" id="{07847E39-4F24-164B-49B4-B948E2E55FBD}"/>
              </a:ext>
            </a:extLst>
          </p:cNvPr>
          <p:cNvSpPr txBox="1">
            <a:spLocks noChangeArrowheads="1"/>
          </p:cNvSpPr>
          <p:nvPr/>
        </p:nvSpPr>
        <p:spPr bwMode="auto">
          <a:xfrm>
            <a:off x="29441" y="1200437"/>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1. </a:t>
            </a:r>
            <a:r>
              <a:rPr lang="en-US" altLang="en-US" sz="3000" u="sng" dirty="0" err="1">
                <a:latin typeface="Times New Roman" panose="02020603050405020304" pitchFamily="18" charset="0"/>
                <a:cs typeface="Times New Roman" panose="02020603050405020304" pitchFamily="18" charset="0"/>
              </a:rPr>
              <a:t>Phản</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xạ</a:t>
            </a:r>
            <a:r>
              <a:rPr lang="en-US" altLang="en-US" sz="3000" dirty="0">
                <a:latin typeface="Times New Roman" panose="02020603050405020304" pitchFamily="18" charset="0"/>
                <a:cs typeface="Times New Roman" panose="02020603050405020304" pitchFamily="18" charset="0"/>
              </a:rPr>
              <a:t>:</a:t>
            </a:r>
          </a:p>
        </p:txBody>
      </p:sp>
      <p:sp>
        <p:nvSpPr>
          <p:cNvPr id="21510" name="Text Box 6">
            <a:extLst>
              <a:ext uri="{FF2B5EF4-FFF2-40B4-BE49-F238E27FC236}">
                <a16:creationId xmlns:a16="http://schemas.microsoft.com/office/drawing/2014/main" xmlns="" id="{EEFAB8B8-4FA2-9DFE-FA7F-DE9C179A8B13}"/>
              </a:ext>
            </a:extLst>
          </p:cNvPr>
          <p:cNvSpPr txBox="1">
            <a:spLocks noChangeArrowheads="1"/>
          </p:cNvSpPr>
          <p:nvPr/>
        </p:nvSpPr>
        <p:spPr bwMode="auto">
          <a:xfrm>
            <a:off x="33771" y="1602219"/>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2. </a:t>
            </a:r>
            <a:r>
              <a:rPr lang="en-US" altLang="en-US" sz="3000" u="sng" dirty="0" err="1">
                <a:latin typeface="Times New Roman" panose="02020603050405020304" pitchFamily="18" charset="0"/>
                <a:cs typeface="Times New Roman" panose="02020603050405020304" pitchFamily="18" charset="0"/>
              </a:rPr>
              <a:t>Cung</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phản</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xạ</a:t>
            </a:r>
            <a:r>
              <a:rPr lang="en-US" altLang="en-US" sz="3000" dirty="0">
                <a:latin typeface="Times New Roman" panose="02020603050405020304" pitchFamily="18" charset="0"/>
                <a:cs typeface="Times New Roman" panose="02020603050405020304" pitchFamily="18" charset="0"/>
              </a:rPr>
              <a:t>:</a:t>
            </a:r>
          </a:p>
        </p:txBody>
      </p:sp>
      <p:sp>
        <p:nvSpPr>
          <p:cNvPr id="21511" name="Text Box 7">
            <a:extLst>
              <a:ext uri="{FF2B5EF4-FFF2-40B4-BE49-F238E27FC236}">
                <a16:creationId xmlns:a16="http://schemas.microsoft.com/office/drawing/2014/main" xmlns="" id="{524C908A-7642-8914-2DA0-6C75E158A9A0}"/>
              </a:ext>
            </a:extLst>
          </p:cNvPr>
          <p:cNvSpPr txBox="1">
            <a:spLocks noChangeArrowheads="1"/>
          </p:cNvSpPr>
          <p:nvPr/>
        </p:nvSpPr>
        <p:spPr bwMode="auto">
          <a:xfrm>
            <a:off x="23380" y="2057399"/>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3. </a:t>
            </a:r>
            <a:r>
              <a:rPr lang="en-US" altLang="en-US" sz="3000" u="sng" dirty="0" err="1">
                <a:latin typeface="Times New Roman" panose="02020603050405020304" pitchFamily="18" charset="0"/>
                <a:cs typeface="Times New Roman" panose="02020603050405020304" pitchFamily="18" charset="0"/>
              </a:rPr>
              <a:t>Vòng</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phản</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xạ</a:t>
            </a:r>
            <a:r>
              <a:rPr lang="en-US" altLang="en-US" sz="3000" dirty="0">
                <a:latin typeface="Times New Roman" panose="02020603050405020304" pitchFamily="18" charset="0"/>
                <a:cs typeface="Times New Roman" panose="02020603050405020304" pitchFamily="18" charset="0"/>
              </a:rPr>
              <a:t>:</a:t>
            </a:r>
          </a:p>
        </p:txBody>
      </p:sp>
      <p:sp>
        <p:nvSpPr>
          <p:cNvPr id="95242" name="Rectangle 10">
            <a:extLst>
              <a:ext uri="{FF2B5EF4-FFF2-40B4-BE49-F238E27FC236}">
                <a16:creationId xmlns:a16="http://schemas.microsoft.com/office/drawing/2014/main" xmlns="" id="{8DB40AA2-BAEB-6AED-06E4-98235C4F3E03}"/>
              </a:ext>
            </a:extLst>
          </p:cNvPr>
          <p:cNvSpPr>
            <a:spLocks noChangeArrowheads="1"/>
          </p:cNvSpPr>
          <p:nvPr/>
        </p:nvSpPr>
        <p:spPr bwMode="auto">
          <a:xfrm>
            <a:off x="76200" y="2606675"/>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Em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hãy</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phân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tích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đường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dẫn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truyền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xung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thần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kinh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trong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phản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xạ</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đó</a:t>
            </a:r>
            <a:r>
              <a:rPr lang="en-US" altLang="en-US" sz="2800" dirty="0">
                <a:solidFill>
                  <a:srgbClr val="FF0000"/>
                </a:solidFill>
                <a:latin typeface="Times New Roman" panose="02020603050405020304" pitchFamily="18" charset="0"/>
                <a:cs typeface="Times New Roman" panose="02020603050405020304" pitchFamily="18" charset="0"/>
              </a:rPr>
              <a:t>?</a:t>
            </a:r>
          </a:p>
        </p:txBody>
      </p:sp>
      <p:sp>
        <p:nvSpPr>
          <p:cNvPr id="95243" name="Rectangle 11">
            <a:extLst>
              <a:ext uri="{FF2B5EF4-FFF2-40B4-BE49-F238E27FC236}">
                <a16:creationId xmlns:a16="http://schemas.microsoft.com/office/drawing/2014/main" xmlns="" id="{7B2F5E88-23D0-75D5-3FA0-8C0823D0E528}"/>
              </a:ext>
            </a:extLst>
          </p:cNvPr>
          <p:cNvSpPr>
            <a:spLocks noChangeArrowheads="1"/>
          </p:cNvSpPr>
          <p:nvPr/>
        </p:nvSpPr>
        <p:spPr bwMode="auto">
          <a:xfrm>
            <a:off x="3124200" y="2057400"/>
            <a:ext cx="48529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Cho </a:t>
            </a:r>
            <a:r>
              <a:rPr lang="en-US" altLang="en-US" sz="2800" dirty="0" err="1">
                <a:latin typeface="Times New Roman" panose="02020603050405020304" pitchFamily="18" charset="0"/>
                <a:cs typeface="Times New Roman" panose="02020603050405020304" pitchFamily="18" charset="0"/>
              </a:rPr>
              <a:t>phản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ngứa</a:t>
            </a:r>
            <a:endParaRPr lang="en-US" altLang="en-US" sz="2800" dirty="0">
              <a:latin typeface="Times New Roman" panose="02020603050405020304" pitchFamily="18" charset="0"/>
              <a:cs typeface="Times New Roman" panose="02020603050405020304" pitchFamily="18" charset="0"/>
            </a:endParaRPr>
          </a:p>
        </p:txBody>
      </p:sp>
      <p:sp>
        <p:nvSpPr>
          <p:cNvPr id="95244" name="Rectangle 12">
            <a:extLst>
              <a:ext uri="{FF2B5EF4-FFF2-40B4-BE49-F238E27FC236}">
                <a16:creationId xmlns:a16="http://schemas.microsoft.com/office/drawing/2014/main" xmlns="" id="{60573E80-FCCC-1913-6A72-4A00016F1CA4}"/>
              </a:ext>
            </a:extLst>
          </p:cNvPr>
          <p:cNvSpPr>
            <a:spLocks noChangeArrowheads="1"/>
          </p:cNvSpPr>
          <p:nvPr/>
        </p:nvSpPr>
        <p:spPr bwMode="auto">
          <a:xfrm>
            <a:off x="7467600" y="3886200"/>
            <a:ext cx="11953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a:solidFill>
                  <a:srgbClr val="0000FF"/>
                </a:solidFill>
                <a:latin typeface="Times New Roman" panose="02020603050405020304" pitchFamily="18" charset="0"/>
                <a:cs typeface="Times New Roman" panose="02020603050405020304" pitchFamily="18" charset="0"/>
              </a:rPr>
              <a:t>nơ ron li tâm</a:t>
            </a:r>
          </a:p>
        </p:txBody>
      </p:sp>
      <p:sp>
        <p:nvSpPr>
          <p:cNvPr id="95245" name="Rectangle 13">
            <a:extLst>
              <a:ext uri="{FF2B5EF4-FFF2-40B4-BE49-F238E27FC236}">
                <a16:creationId xmlns:a16="http://schemas.microsoft.com/office/drawing/2014/main" xmlns="" id="{ECCEC481-B3D0-2B8B-EB9B-B68EA1536299}"/>
              </a:ext>
            </a:extLst>
          </p:cNvPr>
          <p:cNvSpPr>
            <a:spLocks noChangeArrowheads="1"/>
          </p:cNvSpPr>
          <p:nvPr/>
        </p:nvSpPr>
        <p:spPr bwMode="auto">
          <a:xfrm>
            <a:off x="47625" y="2514600"/>
            <a:ext cx="1704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err="1">
                <a:solidFill>
                  <a:srgbClr val="0000FF"/>
                </a:solidFill>
                <a:latin typeface="Times New Roman" panose="02020603050405020304" pitchFamily="18" charset="0"/>
                <a:cs typeface="Times New Roman" panose="02020603050405020304" pitchFamily="18" charset="0"/>
              </a:rPr>
              <a:t>Bị</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ngứa</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kích</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thích</a:t>
            </a:r>
            <a:r>
              <a:rPr lang="en-US" altLang="en-US" sz="2400" dirty="0">
                <a:solidFill>
                  <a:srgbClr val="0000FF"/>
                </a:solidFill>
                <a:latin typeface="Times New Roman" panose="02020603050405020304" pitchFamily="18" charset="0"/>
                <a:cs typeface="Times New Roman" panose="02020603050405020304" pitchFamily="18" charset="0"/>
              </a:rPr>
              <a:t>)</a:t>
            </a:r>
          </a:p>
        </p:txBody>
      </p:sp>
      <p:sp>
        <p:nvSpPr>
          <p:cNvPr id="95246" name="Rectangle 14">
            <a:extLst>
              <a:ext uri="{FF2B5EF4-FFF2-40B4-BE49-F238E27FC236}">
                <a16:creationId xmlns:a16="http://schemas.microsoft.com/office/drawing/2014/main" xmlns="" id="{07445A81-E995-02E9-6EA0-DC8EFA94CF45}"/>
              </a:ext>
            </a:extLst>
          </p:cNvPr>
          <p:cNvSpPr>
            <a:spLocks noChangeArrowheads="1"/>
          </p:cNvSpPr>
          <p:nvPr/>
        </p:nvSpPr>
        <p:spPr bwMode="auto">
          <a:xfrm>
            <a:off x="5105400" y="40386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a:solidFill>
                  <a:srgbClr val="0000FF"/>
                </a:solidFill>
                <a:latin typeface="Times New Roman" panose="02020603050405020304" pitchFamily="18" charset="0"/>
                <a:cs typeface="Times New Roman" panose="02020603050405020304" pitchFamily="18" charset="0"/>
              </a:rPr>
              <a:t>ngón tay</a:t>
            </a:r>
          </a:p>
        </p:txBody>
      </p:sp>
      <p:sp>
        <p:nvSpPr>
          <p:cNvPr id="95247" name="Rectangle 15">
            <a:extLst>
              <a:ext uri="{FF2B5EF4-FFF2-40B4-BE49-F238E27FC236}">
                <a16:creationId xmlns:a16="http://schemas.microsoft.com/office/drawing/2014/main" xmlns="" id="{915CC8D7-277A-0474-F75F-F5092FEB2C22}"/>
              </a:ext>
            </a:extLst>
          </p:cNvPr>
          <p:cNvSpPr>
            <a:spLocks noChangeArrowheads="1"/>
          </p:cNvSpPr>
          <p:nvPr/>
        </p:nvSpPr>
        <p:spPr bwMode="auto">
          <a:xfrm>
            <a:off x="2286000" y="2514600"/>
            <a:ext cx="198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err="1">
                <a:solidFill>
                  <a:srgbClr val="0000FF"/>
                </a:solidFill>
                <a:latin typeface="Times New Roman" panose="02020603050405020304" pitchFamily="18" charset="0"/>
                <a:cs typeface="Times New Roman" panose="02020603050405020304" pitchFamily="18" charset="0"/>
              </a:rPr>
              <a:t>Cơ</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quan</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thụ</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cảm</a:t>
            </a:r>
            <a:r>
              <a:rPr lang="en-US" altLang="en-US" sz="2400" dirty="0">
                <a:solidFill>
                  <a:srgbClr val="0000FF"/>
                </a:solidFill>
                <a:latin typeface="Times New Roman" panose="02020603050405020304" pitchFamily="18" charset="0"/>
                <a:cs typeface="Times New Roman" panose="02020603050405020304" pitchFamily="18" charset="0"/>
              </a:rPr>
              <a:t> ở da</a:t>
            </a:r>
          </a:p>
        </p:txBody>
      </p:sp>
      <p:sp>
        <p:nvSpPr>
          <p:cNvPr id="95248" name="Rectangle 16">
            <a:extLst>
              <a:ext uri="{FF2B5EF4-FFF2-40B4-BE49-F238E27FC236}">
                <a16:creationId xmlns:a16="http://schemas.microsoft.com/office/drawing/2014/main" xmlns="" id="{214C5400-BC07-F61F-AA2E-06FBF0135947}"/>
              </a:ext>
            </a:extLst>
          </p:cNvPr>
          <p:cNvSpPr>
            <a:spLocks noChangeArrowheads="1"/>
          </p:cNvSpPr>
          <p:nvPr/>
        </p:nvSpPr>
        <p:spPr bwMode="auto">
          <a:xfrm>
            <a:off x="4724400" y="2454275"/>
            <a:ext cx="198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a:solidFill>
                  <a:srgbClr val="0000FF"/>
                </a:solidFill>
                <a:latin typeface="Times New Roman" panose="02020603050405020304" pitchFamily="18" charset="0"/>
                <a:cs typeface="Times New Roman" panose="02020603050405020304" pitchFamily="18" charset="0"/>
              </a:rPr>
              <a:t>nơ ron  hướng tâm </a:t>
            </a:r>
          </a:p>
        </p:txBody>
      </p:sp>
      <p:sp>
        <p:nvSpPr>
          <p:cNvPr id="95249" name="Rectangle 17">
            <a:extLst>
              <a:ext uri="{FF2B5EF4-FFF2-40B4-BE49-F238E27FC236}">
                <a16:creationId xmlns:a16="http://schemas.microsoft.com/office/drawing/2014/main" xmlns="" id="{E6970448-38C5-2400-1213-3B5A9A087CB4}"/>
              </a:ext>
            </a:extLst>
          </p:cNvPr>
          <p:cNvSpPr>
            <a:spLocks noChangeArrowheads="1"/>
          </p:cNvSpPr>
          <p:nvPr/>
        </p:nvSpPr>
        <p:spPr bwMode="auto">
          <a:xfrm>
            <a:off x="2362200" y="3886200"/>
            <a:ext cx="2368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a:solidFill>
                  <a:srgbClr val="0000FF"/>
                </a:solidFill>
                <a:latin typeface="Times New Roman" panose="02020603050405020304" pitchFamily="18" charset="0"/>
                <a:cs typeface="Times New Roman" panose="02020603050405020304" pitchFamily="18" charset="0"/>
              </a:rPr>
              <a:t>đưa tay gãi</a:t>
            </a:r>
          </a:p>
          <a:p>
            <a:pPr algn="ctr">
              <a:spcBef>
                <a:spcPct val="0"/>
              </a:spcBef>
              <a:buFontTx/>
              <a:buNone/>
            </a:pPr>
            <a:r>
              <a:rPr lang="en-US" altLang="en-US" sz="2400">
                <a:solidFill>
                  <a:srgbClr val="0000FF"/>
                </a:solidFill>
                <a:latin typeface="Times New Roman" panose="02020603050405020304" pitchFamily="18" charset="0"/>
                <a:cs typeface="Times New Roman" panose="02020603050405020304" pitchFamily="18" charset="0"/>
              </a:rPr>
              <a:t>Chỗ bị ngứa</a:t>
            </a:r>
          </a:p>
        </p:txBody>
      </p:sp>
      <p:sp>
        <p:nvSpPr>
          <p:cNvPr id="95254" name="Rectangle 22">
            <a:extLst>
              <a:ext uri="{FF2B5EF4-FFF2-40B4-BE49-F238E27FC236}">
                <a16:creationId xmlns:a16="http://schemas.microsoft.com/office/drawing/2014/main" xmlns="" id="{7840AC96-CC0F-A692-3033-D3341EA53664}"/>
              </a:ext>
            </a:extLst>
          </p:cNvPr>
          <p:cNvSpPr>
            <a:spLocks noChangeArrowheads="1"/>
          </p:cNvSpPr>
          <p:nvPr/>
        </p:nvSpPr>
        <p:spPr bwMode="auto">
          <a:xfrm>
            <a:off x="7191375" y="2438400"/>
            <a:ext cx="1876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a:solidFill>
                  <a:srgbClr val="0000FF"/>
                </a:solidFill>
                <a:latin typeface="Times New Roman" panose="02020603050405020304" pitchFamily="18" charset="0"/>
                <a:cs typeface="Times New Roman" panose="02020603050405020304" pitchFamily="18" charset="0"/>
              </a:rPr>
              <a:t>Tuỷ sống (phân tích)</a:t>
            </a:r>
          </a:p>
        </p:txBody>
      </p:sp>
      <p:sp>
        <p:nvSpPr>
          <p:cNvPr id="95255" name="Line 23">
            <a:extLst>
              <a:ext uri="{FF2B5EF4-FFF2-40B4-BE49-F238E27FC236}">
                <a16:creationId xmlns:a16="http://schemas.microsoft.com/office/drawing/2014/main" xmlns="" id="{A31702DE-A23E-4DB5-A862-9E7B09F2C8DE}"/>
              </a:ext>
            </a:extLst>
          </p:cNvPr>
          <p:cNvSpPr>
            <a:spLocks noChangeShapeType="1"/>
          </p:cNvSpPr>
          <p:nvPr/>
        </p:nvSpPr>
        <p:spPr bwMode="auto">
          <a:xfrm>
            <a:off x="1752600" y="2895600"/>
            <a:ext cx="4572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56" name="Line 24">
            <a:extLst>
              <a:ext uri="{FF2B5EF4-FFF2-40B4-BE49-F238E27FC236}">
                <a16:creationId xmlns:a16="http://schemas.microsoft.com/office/drawing/2014/main" xmlns="" id="{82FD7FE7-063F-D9D9-3BE7-A7EACD196E4D}"/>
              </a:ext>
            </a:extLst>
          </p:cNvPr>
          <p:cNvSpPr>
            <a:spLocks noChangeShapeType="1"/>
          </p:cNvSpPr>
          <p:nvPr/>
        </p:nvSpPr>
        <p:spPr bwMode="auto">
          <a:xfrm>
            <a:off x="4343400" y="2895600"/>
            <a:ext cx="4572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57" name="Line 25">
            <a:extLst>
              <a:ext uri="{FF2B5EF4-FFF2-40B4-BE49-F238E27FC236}">
                <a16:creationId xmlns:a16="http://schemas.microsoft.com/office/drawing/2014/main" xmlns="" id="{C59CBC8D-A621-2306-51A3-683AA8FEEA95}"/>
              </a:ext>
            </a:extLst>
          </p:cNvPr>
          <p:cNvSpPr>
            <a:spLocks noChangeShapeType="1"/>
          </p:cNvSpPr>
          <p:nvPr/>
        </p:nvSpPr>
        <p:spPr bwMode="auto">
          <a:xfrm>
            <a:off x="6629400" y="2819400"/>
            <a:ext cx="4572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58" name="Line 26">
            <a:extLst>
              <a:ext uri="{FF2B5EF4-FFF2-40B4-BE49-F238E27FC236}">
                <a16:creationId xmlns:a16="http://schemas.microsoft.com/office/drawing/2014/main" xmlns="" id="{BAAE1E4F-2CAC-3F03-8124-F334CD3D40A6}"/>
              </a:ext>
            </a:extLst>
          </p:cNvPr>
          <p:cNvSpPr>
            <a:spLocks noChangeShapeType="1"/>
          </p:cNvSpPr>
          <p:nvPr/>
        </p:nvSpPr>
        <p:spPr bwMode="auto">
          <a:xfrm>
            <a:off x="8077200" y="3276600"/>
            <a:ext cx="0"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59" name="Line 27">
            <a:extLst>
              <a:ext uri="{FF2B5EF4-FFF2-40B4-BE49-F238E27FC236}">
                <a16:creationId xmlns:a16="http://schemas.microsoft.com/office/drawing/2014/main" xmlns="" id="{21A20E9C-F03F-6527-D333-20CF283E6118}"/>
              </a:ext>
            </a:extLst>
          </p:cNvPr>
          <p:cNvSpPr>
            <a:spLocks noChangeShapeType="1"/>
          </p:cNvSpPr>
          <p:nvPr/>
        </p:nvSpPr>
        <p:spPr bwMode="auto">
          <a:xfrm flipH="1">
            <a:off x="6781800" y="4343400"/>
            <a:ext cx="5334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60" name="Line 28">
            <a:extLst>
              <a:ext uri="{FF2B5EF4-FFF2-40B4-BE49-F238E27FC236}">
                <a16:creationId xmlns:a16="http://schemas.microsoft.com/office/drawing/2014/main" xmlns="" id="{791BFF54-2E89-726C-8418-B062CCAB6E9F}"/>
              </a:ext>
            </a:extLst>
          </p:cNvPr>
          <p:cNvSpPr>
            <a:spLocks noChangeShapeType="1"/>
          </p:cNvSpPr>
          <p:nvPr/>
        </p:nvSpPr>
        <p:spPr bwMode="auto">
          <a:xfrm flipH="1">
            <a:off x="4648200" y="4343400"/>
            <a:ext cx="5334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5243"/>
                                        </p:tgtEl>
                                        <p:attrNameLst>
                                          <p:attrName>style.visibility</p:attrName>
                                        </p:attrNameLst>
                                      </p:cBhvr>
                                      <p:to>
                                        <p:strVal val="visible"/>
                                      </p:to>
                                    </p:set>
                                    <p:anim calcmode="lin" valueType="num">
                                      <p:cBhvr additive="base">
                                        <p:cTn id="7" dur="2000" fill="hold"/>
                                        <p:tgtEl>
                                          <p:spTgt spid="95243"/>
                                        </p:tgtEl>
                                        <p:attrNameLst>
                                          <p:attrName>ppt_x</p:attrName>
                                        </p:attrNameLst>
                                      </p:cBhvr>
                                      <p:tavLst>
                                        <p:tav tm="0">
                                          <p:val>
                                            <p:strVal val="0-#ppt_w/2"/>
                                          </p:val>
                                        </p:tav>
                                        <p:tav tm="100000">
                                          <p:val>
                                            <p:strVal val="#ppt_x"/>
                                          </p:val>
                                        </p:tav>
                                      </p:tavLst>
                                    </p:anim>
                                    <p:anim calcmode="lin" valueType="num">
                                      <p:cBhvr additive="base">
                                        <p:cTn id="8" dur="2000" fill="hold"/>
                                        <p:tgtEl>
                                          <p:spTgt spid="9524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5242"/>
                                        </p:tgtEl>
                                        <p:attrNameLst>
                                          <p:attrName>style.visibility</p:attrName>
                                        </p:attrNameLst>
                                      </p:cBhvr>
                                      <p:to>
                                        <p:strVal val="visible"/>
                                      </p:to>
                                    </p:set>
                                    <p:anim calcmode="lin" valueType="num">
                                      <p:cBhvr additive="base">
                                        <p:cTn id="13" dur="2000" fill="hold"/>
                                        <p:tgtEl>
                                          <p:spTgt spid="95242"/>
                                        </p:tgtEl>
                                        <p:attrNameLst>
                                          <p:attrName>ppt_x</p:attrName>
                                        </p:attrNameLst>
                                      </p:cBhvr>
                                      <p:tavLst>
                                        <p:tav tm="0">
                                          <p:val>
                                            <p:strVal val="1+#ppt_w/2"/>
                                          </p:val>
                                        </p:tav>
                                        <p:tav tm="100000">
                                          <p:val>
                                            <p:strVal val="#ppt_x"/>
                                          </p:val>
                                        </p:tav>
                                      </p:tavLst>
                                    </p:anim>
                                    <p:anim calcmode="lin" valueType="num">
                                      <p:cBhvr additive="base">
                                        <p:cTn id="14" dur="2000" fill="hold"/>
                                        <p:tgtEl>
                                          <p:spTgt spid="9524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1" nodeType="clickEffect">
                                  <p:stCondLst>
                                    <p:cond delay="0"/>
                                  </p:stCondLst>
                                  <p:childTnLst>
                                    <p:anim calcmode="lin" valueType="num">
                                      <p:cBhvr additive="base">
                                        <p:cTn id="18" dur="500"/>
                                        <p:tgtEl>
                                          <p:spTgt spid="95242"/>
                                        </p:tgtEl>
                                        <p:attrNameLst>
                                          <p:attrName>ppt_x</p:attrName>
                                        </p:attrNameLst>
                                      </p:cBhvr>
                                      <p:tavLst>
                                        <p:tav tm="0">
                                          <p:val>
                                            <p:strVal val="ppt_x"/>
                                          </p:val>
                                        </p:tav>
                                        <p:tav tm="100000">
                                          <p:val>
                                            <p:strVal val="ppt_x"/>
                                          </p:val>
                                        </p:tav>
                                      </p:tavLst>
                                    </p:anim>
                                    <p:anim calcmode="lin" valueType="num">
                                      <p:cBhvr additive="base">
                                        <p:cTn id="19" dur="500"/>
                                        <p:tgtEl>
                                          <p:spTgt spid="95242"/>
                                        </p:tgtEl>
                                        <p:attrNameLst>
                                          <p:attrName>ppt_y</p:attrName>
                                        </p:attrNameLst>
                                      </p:cBhvr>
                                      <p:tavLst>
                                        <p:tav tm="0">
                                          <p:val>
                                            <p:strVal val="ppt_y"/>
                                          </p:val>
                                        </p:tav>
                                        <p:tav tm="100000">
                                          <p:val>
                                            <p:strVal val="1+ppt_h/2"/>
                                          </p:val>
                                        </p:tav>
                                      </p:tavLst>
                                    </p:anim>
                                    <p:set>
                                      <p:cBhvr>
                                        <p:cTn id="20" dur="1" fill="hold">
                                          <p:stCondLst>
                                            <p:cond delay="499"/>
                                          </p:stCondLst>
                                        </p:cTn>
                                        <p:tgtEl>
                                          <p:spTgt spid="95242"/>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95245"/>
                                        </p:tgtEl>
                                        <p:attrNameLst>
                                          <p:attrName>style.visibility</p:attrName>
                                        </p:attrNameLst>
                                      </p:cBhvr>
                                      <p:to>
                                        <p:strVal val="visible"/>
                                      </p:to>
                                    </p:set>
                                    <p:animEffect transition="in" filter="checkerboard(across)">
                                      <p:cBhvr>
                                        <p:cTn id="25" dur="500"/>
                                        <p:tgtEl>
                                          <p:spTgt spid="9524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95255"/>
                                        </p:tgtEl>
                                        <p:attrNameLst>
                                          <p:attrName>style.visibility</p:attrName>
                                        </p:attrNameLst>
                                      </p:cBhvr>
                                      <p:to>
                                        <p:strVal val="visible"/>
                                      </p:to>
                                    </p:set>
                                    <p:anim calcmode="lin" valueType="num">
                                      <p:cBhvr additive="base">
                                        <p:cTn id="30" dur="500" fill="hold"/>
                                        <p:tgtEl>
                                          <p:spTgt spid="95255"/>
                                        </p:tgtEl>
                                        <p:attrNameLst>
                                          <p:attrName>ppt_x</p:attrName>
                                        </p:attrNameLst>
                                      </p:cBhvr>
                                      <p:tavLst>
                                        <p:tav tm="0">
                                          <p:val>
                                            <p:strVal val="0-#ppt_w/2"/>
                                          </p:val>
                                        </p:tav>
                                        <p:tav tm="100000">
                                          <p:val>
                                            <p:strVal val="#ppt_x"/>
                                          </p:val>
                                        </p:tav>
                                      </p:tavLst>
                                    </p:anim>
                                    <p:anim calcmode="lin" valueType="num">
                                      <p:cBhvr additive="base">
                                        <p:cTn id="31" dur="500" fill="hold"/>
                                        <p:tgtEl>
                                          <p:spTgt spid="95255"/>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95247"/>
                                        </p:tgtEl>
                                        <p:attrNameLst>
                                          <p:attrName>style.visibility</p:attrName>
                                        </p:attrNameLst>
                                      </p:cBhvr>
                                      <p:to>
                                        <p:strVal val="visible"/>
                                      </p:to>
                                    </p:set>
                                    <p:animEffect transition="in" filter="blinds(horizontal)">
                                      <p:cBhvr>
                                        <p:cTn id="36" dur="500"/>
                                        <p:tgtEl>
                                          <p:spTgt spid="9524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95256"/>
                                        </p:tgtEl>
                                        <p:attrNameLst>
                                          <p:attrName>style.visibility</p:attrName>
                                        </p:attrNameLst>
                                      </p:cBhvr>
                                      <p:to>
                                        <p:strVal val="visible"/>
                                      </p:to>
                                    </p:set>
                                    <p:anim calcmode="lin" valueType="num">
                                      <p:cBhvr additive="base">
                                        <p:cTn id="41" dur="500" fill="hold"/>
                                        <p:tgtEl>
                                          <p:spTgt spid="95256"/>
                                        </p:tgtEl>
                                        <p:attrNameLst>
                                          <p:attrName>ppt_x</p:attrName>
                                        </p:attrNameLst>
                                      </p:cBhvr>
                                      <p:tavLst>
                                        <p:tav tm="0">
                                          <p:val>
                                            <p:strVal val="0-#ppt_w/2"/>
                                          </p:val>
                                        </p:tav>
                                        <p:tav tm="100000">
                                          <p:val>
                                            <p:strVal val="#ppt_x"/>
                                          </p:val>
                                        </p:tav>
                                      </p:tavLst>
                                    </p:anim>
                                    <p:anim calcmode="lin" valueType="num">
                                      <p:cBhvr additive="base">
                                        <p:cTn id="42" dur="500" fill="hold"/>
                                        <p:tgtEl>
                                          <p:spTgt spid="95256"/>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nodeType="clickEffect">
                                  <p:stCondLst>
                                    <p:cond delay="0"/>
                                  </p:stCondLst>
                                  <p:childTnLst>
                                    <p:set>
                                      <p:cBhvr>
                                        <p:cTn id="46" dur="1" fill="hold">
                                          <p:stCondLst>
                                            <p:cond delay="0"/>
                                          </p:stCondLst>
                                        </p:cTn>
                                        <p:tgtEl>
                                          <p:spTgt spid="95248">
                                            <p:txEl>
                                              <p:pRg st="0" end="0"/>
                                            </p:txEl>
                                          </p:spTgt>
                                        </p:tgtEl>
                                        <p:attrNameLst>
                                          <p:attrName>style.visibility</p:attrName>
                                        </p:attrNameLst>
                                      </p:cBhvr>
                                      <p:to>
                                        <p:strVal val="visible"/>
                                      </p:to>
                                    </p:set>
                                    <p:animEffect transition="in" filter="diamond(in)">
                                      <p:cBhvr>
                                        <p:cTn id="47" dur="2000"/>
                                        <p:tgtEl>
                                          <p:spTgt spid="95248">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nodeType="clickEffect">
                                  <p:stCondLst>
                                    <p:cond delay="0"/>
                                  </p:stCondLst>
                                  <p:childTnLst>
                                    <p:set>
                                      <p:cBhvr>
                                        <p:cTn id="51" dur="1" fill="hold">
                                          <p:stCondLst>
                                            <p:cond delay="0"/>
                                          </p:stCondLst>
                                        </p:cTn>
                                        <p:tgtEl>
                                          <p:spTgt spid="95257"/>
                                        </p:tgtEl>
                                        <p:attrNameLst>
                                          <p:attrName>style.visibility</p:attrName>
                                        </p:attrNameLst>
                                      </p:cBhvr>
                                      <p:to>
                                        <p:strVal val="visible"/>
                                      </p:to>
                                    </p:set>
                                    <p:anim calcmode="lin" valueType="num">
                                      <p:cBhvr additive="base">
                                        <p:cTn id="52" dur="500" fill="hold"/>
                                        <p:tgtEl>
                                          <p:spTgt spid="95257"/>
                                        </p:tgtEl>
                                        <p:attrNameLst>
                                          <p:attrName>ppt_x</p:attrName>
                                        </p:attrNameLst>
                                      </p:cBhvr>
                                      <p:tavLst>
                                        <p:tav tm="0">
                                          <p:val>
                                            <p:strVal val="0-#ppt_w/2"/>
                                          </p:val>
                                        </p:tav>
                                        <p:tav tm="100000">
                                          <p:val>
                                            <p:strVal val="#ppt_x"/>
                                          </p:val>
                                        </p:tav>
                                      </p:tavLst>
                                    </p:anim>
                                    <p:anim calcmode="lin" valueType="num">
                                      <p:cBhvr additive="base">
                                        <p:cTn id="53" dur="500" fill="hold"/>
                                        <p:tgtEl>
                                          <p:spTgt spid="95257"/>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95254"/>
                                        </p:tgtEl>
                                        <p:attrNameLst>
                                          <p:attrName>style.visibility</p:attrName>
                                        </p:attrNameLst>
                                      </p:cBhvr>
                                      <p:to>
                                        <p:strVal val="visible"/>
                                      </p:to>
                                    </p:set>
                                    <p:animEffect transition="in" filter="diamond(in)">
                                      <p:cBhvr>
                                        <p:cTn id="58" dur="2000"/>
                                        <p:tgtEl>
                                          <p:spTgt spid="9525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1" fill="hold" nodeType="clickEffect">
                                  <p:stCondLst>
                                    <p:cond delay="0"/>
                                  </p:stCondLst>
                                  <p:childTnLst>
                                    <p:set>
                                      <p:cBhvr>
                                        <p:cTn id="62" dur="1" fill="hold">
                                          <p:stCondLst>
                                            <p:cond delay="0"/>
                                          </p:stCondLst>
                                        </p:cTn>
                                        <p:tgtEl>
                                          <p:spTgt spid="95258"/>
                                        </p:tgtEl>
                                        <p:attrNameLst>
                                          <p:attrName>style.visibility</p:attrName>
                                        </p:attrNameLst>
                                      </p:cBhvr>
                                      <p:to>
                                        <p:strVal val="visible"/>
                                      </p:to>
                                    </p:set>
                                    <p:anim calcmode="lin" valueType="num">
                                      <p:cBhvr additive="base">
                                        <p:cTn id="63" dur="500" fill="hold"/>
                                        <p:tgtEl>
                                          <p:spTgt spid="95258"/>
                                        </p:tgtEl>
                                        <p:attrNameLst>
                                          <p:attrName>ppt_x</p:attrName>
                                        </p:attrNameLst>
                                      </p:cBhvr>
                                      <p:tavLst>
                                        <p:tav tm="0">
                                          <p:val>
                                            <p:strVal val="#ppt_x"/>
                                          </p:val>
                                        </p:tav>
                                        <p:tav tm="100000">
                                          <p:val>
                                            <p:strVal val="#ppt_x"/>
                                          </p:val>
                                        </p:tav>
                                      </p:tavLst>
                                    </p:anim>
                                    <p:anim calcmode="lin" valueType="num">
                                      <p:cBhvr additive="base">
                                        <p:cTn id="64" dur="500" fill="hold"/>
                                        <p:tgtEl>
                                          <p:spTgt spid="95258"/>
                                        </p:tgtEl>
                                        <p:attrNameLst>
                                          <p:attrName>ppt_y</p:attrName>
                                        </p:attrNameLst>
                                      </p:cBhvr>
                                      <p:tavLst>
                                        <p:tav tm="0">
                                          <p:val>
                                            <p:strVal val="0-#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95244"/>
                                        </p:tgtEl>
                                        <p:attrNameLst>
                                          <p:attrName>style.visibility</p:attrName>
                                        </p:attrNameLst>
                                      </p:cBhvr>
                                      <p:to>
                                        <p:strVal val="visible"/>
                                      </p:to>
                                    </p:set>
                                    <p:animEffect transition="in" filter="blinds(horizontal)">
                                      <p:cBhvr>
                                        <p:cTn id="69" dur="500"/>
                                        <p:tgtEl>
                                          <p:spTgt spid="9524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2" fill="hold" nodeType="clickEffect">
                                  <p:stCondLst>
                                    <p:cond delay="0"/>
                                  </p:stCondLst>
                                  <p:childTnLst>
                                    <p:set>
                                      <p:cBhvr>
                                        <p:cTn id="73" dur="1" fill="hold">
                                          <p:stCondLst>
                                            <p:cond delay="0"/>
                                          </p:stCondLst>
                                        </p:cTn>
                                        <p:tgtEl>
                                          <p:spTgt spid="95259"/>
                                        </p:tgtEl>
                                        <p:attrNameLst>
                                          <p:attrName>style.visibility</p:attrName>
                                        </p:attrNameLst>
                                      </p:cBhvr>
                                      <p:to>
                                        <p:strVal val="visible"/>
                                      </p:to>
                                    </p:set>
                                    <p:anim calcmode="lin" valueType="num">
                                      <p:cBhvr additive="base">
                                        <p:cTn id="74" dur="500" fill="hold"/>
                                        <p:tgtEl>
                                          <p:spTgt spid="95259"/>
                                        </p:tgtEl>
                                        <p:attrNameLst>
                                          <p:attrName>ppt_x</p:attrName>
                                        </p:attrNameLst>
                                      </p:cBhvr>
                                      <p:tavLst>
                                        <p:tav tm="0">
                                          <p:val>
                                            <p:strVal val="1+#ppt_w/2"/>
                                          </p:val>
                                        </p:tav>
                                        <p:tav tm="100000">
                                          <p:val>
                                            <p:strVal val="#ppt_x"/>
                                          </p:val>
                                        </p:tav>
                                      </p:tavLst>
                                    </p:anim>
                                    <p:anim calcmode="lin" valueType="num">
                                      <p:cBhvr additive="base">
                                        <p:cTn id="75" dur="500" fill="hold"/>
                                        <p:tgtEl>
                                          <p:spTgt spid="95259"/>
                                        </p:tgtEl>
                                        <p:attrNameLst>
                                          <p:attrName>ppt_y</p:attrName>
                                        </p:attrNameLst>
                                      </p:cBhvr>
                                      <p:tavLst>
                                        <p:tav tm="0">
                                          <p:val>
                                            <p:strVal val="#ppt_y"/>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95246"/>
                                        </p:tgtEl>
                                        <p:attrNameLst>
                                          <p:attrName>style.visibility</p:attrName>
                                        </p:attrNameLst>
                                      </p:cBhvr>
                                      <p:to>
                                        <p:strVal val="visible"/>
                                      </p:to>
                                    </p:set>
                                    <p:animEffect transition="in" filter="box(in)">
                                      <p:cBhvr>
                                        <p:cTn id="80" dur="500"/>
                                        <p:tgtEl>
                                          <p:spTgt spid="9524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nodeType="clickEffect">
                                  <p:stCondLst>
                                    <p:cond delay="0"/>
                                  </p:stCondLst>
                                  <p:childTnLst>
                                    <p:set>
                                      <p:cBhvr>
                                        <p:cTn id="84" dur="1" fill="hold">
                                          <p:stCondLst>
                                            <p:cond delay="0"/>
                                          </p:stCondLst>
                                        </p:cTn>
                                        <p:tgtEl>
                                          <p:spTgt spid="95260"/>
                                        </p:tgtEl>
                                        <p:attrNameLst>
                                          <p:attrName>style.visibility</p:attrName>
                                        </p:attrNameLst>
                                      </p:cBhvr>
                                      <p:to>
                                        <p:strVal val="visible"/>
                                      </p:to>
                                    </p:set>
                                    <p:anim calcmode="lin" valueType="num">
                                      <p:cBhvr additive="base">
                                        <p:cTn id="85" dur="500" fill="hold"/>
                                        <p:tgtEl>
                                          <p:spTgt spid="95260"/>
                                        </p:tgtEl>
                                        <p:attrNameLst>
                                          <p:attrName>ppt_x</p:attrName>
                                        </p:attrNameLst>
                                      </p:cBhvr>
                                      <p:tavLst>
                                        <p:tav tm="0">
                                          <p:val>
                                            <p:strVal val="1+#ppt_w/2"/>
                                          </p:val>
                                        </p:tav>
                                        <p:tav tm="100000">
                                          <p:val>
                                            <p:strVal val="#ppt_x"/>
                                          </p:val>
                                        </p:tav>
                                      </p:tavLst>
                                    </p:anim>
                                    <p:anim calcmode="lin" valueType="num">
                                      <p:cBhvr additive="base">
                                        <p:cTn id="86" dur="500" fill="hold"/>
                                        <p:tgtEl>
                                          <p:spTgt spid="95260"/>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8" presetClass="entr" presetSubtype="16" fill="hold" grpId="0" nodeType="clickEffect">
                                  <p:stCondLst>
                                    <p:cond delay="0"/>
                                  </p:stCondLst>
                                  <p:childTnLst>
                                    <p:set>
                                      <p:cBhvr>
                                        <p:cTn id="90" dur="1" fill="hold">
                                          <p:stCondLst>
                                            <p:cond delay="0"/>
                                          </p:stCondLst>
                                        </p:cTn>
                                        <p:tgtEl>
                                          <p:spTgt spid="95249"/>
                                        </p:tgtEl>
                                        <p:attrNameLst>
                                          <p:attrName>style.visibility</p:attrName>
                                        </p:attrNameLst>
                                      </p:cBhvr>
                                      <p:to>
                                        <p:strVal val="visible"/>
                                      </p:to>
                                    </p:set>
                                    <p:animEffect transition="in" filter="diamond(in)">
                                      <p:cBhvr>
                                        <p:cTn id="91" dur="2000"/>
                                        <p:tgtEl>
                                          <p:spTgt spid="95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2" grpId="0"/>
      <p:bldP spid="95242" grpId="1"/>
      <p:bldP spid="95243" grpId="0"/>
      <p:bldP spid="95244" grpId="0"/>
      <p:bldP spid="95245" grpId="0"/>
      <p:bldP spid="95246" grpId="0"/>
      <p:bldP spid="95247" grpId="0"/>
      <p:bldP spid="95249" grpId="0"/>
      <p:bldP spid="952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xmlns="" id="{7CB6D831-AC70-22D3-84AD-7598A4FE3DA2}"/>
              </a:ext>
            </a:extLst>
          </p:cNvPr>
          <p:cNvSpPr>
            <a:spLocks noGrp="1" noChangeArrowheads="1"/>
          </p:cNvSpPr>
          <p:nvPr>
            <p:ph type="body" idx="1"/>
          </p:nvPr>
        </p:nvSpPr>
        <p:spPr>
          <a:xfrm>
            <a:off x="76200" y="1050925"/>
            <a:ext cx="8915400" cy="1463675"/>
          </a:xfrm>
          <a:noFill/>
        </p:spPr>
        <p:txBody>
          <a:bodyPr>
            <a:spAutoFit/>
          </a:bodyPr>
          <a:lstStyle/>
          <a:p>
            <a:pPr marL="0" indent="0" algn="just">
              <a:spcBef>
                <a:spcPct val="0"/>
              </a:spcBef>
              <a:buFontTx/>
              <a:buNone/>
            </a:pPr>
            <a:r>
              <a:rPr lang="en-US" altLang="en-US" sz="3000">
                <a:solidFill>
                  <a:srgbClr val="FF0000"/>
                </a:solidFill>
                <a:latin typeface="Times New Roman" panose="02020603050405020304" pitchFamily="18" charset="0"/>
                <a:cs typeface="Times New Roman" panose="02020603050405020304" pitchFamily="18" charset="0"/>
              </a:rPr>
              <a:t>- Nếu như động tác gãi lần đầu chưa đúng chỗ ngứa hoặc gãi nhẹ nên ta vẫn thấy ngứa. Vậy phản ứng tiếp theo sẽ là gì? </a:t>
            </a:r>
          </a:p>
        </p:txBody>
      </p:sp>
      <p:sp>
        <p:nvSpPr>
          <p:cNvPr id="73733" name="Rectangle 5">
            <a:extLst>
              <a:ext uri="{FF2B5EF4-FFF2-40B4-BE49-F238E27FC236}">
                <a16:creationId xmlns:a16="http://schemas.microsoft.com/office/drawing/2014/main" xmlns="" id="{54195C31-D676-46B9-517F-A5D43688915D}"/>
              </a:ext>
            </a:extLst>
          </p:cNvPr>
          <p:cNvSpPr>
            <a:spLocks noChangeArrowheads="1"/>
          </p:cNvSpPr>
          <p:nvPr/>
        </p:nvSpPr>
        <p:spPr bwMode="auto">
          <a:xfrm>
            <a:off x="76200" y="2498725"/>
            <a:ext cx="8915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Gãi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tiếp</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nhưng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sẽ</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mạnh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hơn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cường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độ</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tần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số</a:t>
            </a:r>
            <a:r>
              <a:rPr lang="en-US" altLang="en-US" sz="3000" dirty="0">
                <a:latin typeface="Times New Roman" panose="02020603050405020304" pitchFamily="18" charset="0"/>
                <a:cs typeface="Times New Roman" panose="02020603050405020304" pitchFamily="18" charset="0"/>
              </a:rPr>
              <a:t> co </a:t>
            </a:r>
            <a:r>
              <a:rPr lang="en-US" altLang="en-US" sz="3000" dirty="0" err="1">
                <a:latin typeface="Times New Roman" panose="02020603050405020304" pitchFamily="18" charset="0"/>
                <a:cs typeface="Times New Roman" panose="02020603050405020304" pitchFamily="18" charset="0"/>
              </a:rPr>
              <a:t>cơ</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để</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gãi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đúng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chỗ</a:t>
            </a:r>
            <a:r>
              <a:rPr lang="en-US" altLang="en-US" sz="3000" dirty="0">
                <a:latin typeface="Times New Roman" panose="02020603050405020304" pitchFamily="18" charset="0"/>
                <a:cs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 calcmode="lin" valueType="num">
                                      <p:cBhvr additive="base">
                                        <p:cTn id="7" dur="2000" fill="hold"/>
                                        <p:tgtEl>
                                          <p:spTgt spid="73730">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737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3733"/>
                                        </p:tgtEl>
                                        <p:attrNameLst>
                                          <p:attrName>style.visibility</p:attrName>
                                        </p:attrNameLst>
                                      </p:cBhvr>
                                      <p:to>
                                        <p:strVal val="visible"/>
                                      </p:to>
                                    </p:set>
                                    <p:animEffect transition="in" filter="checkerboard(across)">
                                      <p:cBhvr>
                                        <p:cTn id="13"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xmlns="" id="{A0A5CB9A-8E7A-B363-CC72-1CF6742CA0C9}"/>
              </a:ext>
            </a:extLst>
          </p:cNvPr>
          <p:cNvSpPr>
            <a:spLocks noGrp="1" noChangeArrowheads="1"/>
          </p:cNvSpPr>
          <p:nvPr>
            <p:ph type="subTitle" idx="1"/>
          </p:nvPr>
        </p:nvSpPr>
        <p:spPr>
          <a:xfrm>
            <a:off x="258763" y="1447800"/>
            <a:ext cx="4922837" cy="579438"/>
          </a:xfrm>
          <a:noFill/>
        </p:spPr>
        <p:txBody>
          <a:bodyPr>
            <a:spAutoFit/>
          </a:bodyPr>
          <a:lstStyle/>
          <a:p>
            <a:pPr algn="just" eaLnBrk="1" hangingPunct="1">
              <a:spcBef>
                <a:spcPct val="0"/>
              </a:spcBef>
            </a:pPr>
            <a:r>
              <a:rPr lang="en-US" altLang="en-US">
                <a:solidFill>
                  <a:srgbClr val="0000FF"/>
                </a:solidFill>
                <a:latin typeface="Times New Roman" panose="02020603050405020304" pitchFamily="18" charset="0"/>
                <a:cs typeface="Times New Roman" panose="02020603050405020304" pitchFamily="18" charset="0"/>
              </a:rPr>
              <a:t>+ Sờ tay vào vật nóng:</a:t>
            </a:r>
          </a:p>
        </p:txBody>
      </p:sp>
      <p:sp>
        <p:nvSpPr>
          <p:cNvPr id="34820" name="Rectangle 4">
            <a:extLst>
              <a:ext uri="{FF2B5EF4-FFF2-40B4-BE49-F238E27FC236}">
                <a16:creationId xmlns:a16="http://schemas.microsoft.com/office/drawing/2014/main" xmlns="" id="{6517198A-CCA0-752D-A02E-0AF23F89AD8E}"/>
              </a:ext>
            </a:extLst>
          </p:cNvPr>
          <p:cNvSpPr>
            <a:spLocks noChangeArrowheads="1"/>
          </p:cNvSpPr>
          <p:nvPr/>
        </p:nvSpPr>
        <p:spPr bwMode="auto">
          <a:xfrm>
            <a:off x="1752600" y="457200"/>
            <a:ext cx="58372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a:solidFill>
                  <a:srgbClr val="0000FF"/>
                </a:solidFill>
                <a:latin typeface="Times New Roman" panose="02020603050405020304" pitchFamily="18" charset="0"/>
                <a:cs typeface="Times New Roman" panose="02020603050405020304" pitchFamily="18" charset="0"/>
              </a:rPr>
              <a:t>Ở người có các hiện tượng:</a:t>
            </a:r>
          </a:p>
        </p:txBody>
      </p:sp>
      <p:sp>
        <p:nvSpPr>
          <p:cNvPr id="34821" name="Rectangle 5">
            <a:extLst>
              <a:ext uri="{FF2B5EF4-FFF2-40B4-BE49-F238E27FC236}">
                <a16:creationId xmlns:a16="http://schemas.microsoft.com/office/drawing/2014/main" xmlns="" id="{80EC3855-53E4-9FC9-E235-E522905EAA0A}"/>
              </a:ext>
            </a:extLst>
          </p:cNvPr>
          <p:cNvSpPr>
            <a:spLocks noChangeArrowheads="1"/>
          </p:cNvSpPr>
          <p:nvPr/>
        </p:nvSpPr>
        <p:spPr bwMode="auto">
          <a:xfrm>
            <a:off x="4495800" y="1447800"/>
            <a:ext cx="35163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a:solidFill>
                  <a:srgbClr val="0000FF"/>
                </a:solidFill>
                <a:latin typeface="Times New Roman" panose="02020603050405020304" pitchFamily="18" charset="0"/>
                <a:cs typeface="Times New Roman" panose="02020603050405020304" pitchFamily="18" charset="0"/>
              </a:rPr>
              <a:t>→ rụt tay lại</a:t>
            </a:r>
          </a:p>
        </p:txBody>
      </p:sp>
      <p:sp>
        <p:nvSpPr>
          <p:cNvPr id="34822" name="Rectangle 6">
            <a:extLst>
              <a:ext uri="{FF2B5EF4-FFF2-40B4-BE49-F238E27FC236}">
                <a16:creationId xmlns:a16="http://schemas.microsoft.com/office/drawing/2014/main" xmlns="" id="{CC86DECF-4289-9503-40DA-329962A23ACE}"/>
              </a:ext>
            </a:extLst>
          </p:cNvPr>
          <p:cNvSpPr>
            <a:spLocks noChangeArrowheads="1"/>
          </p:cNvSpPr>
          <p:nvPr/>
        </p:nvSpPr>
        <p:spPr bwMode="auto">
          <a:xfrm>
            <a:off x="4495800" y="2209800"/>
            <a:ext cx="3444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a:solidFill>
                  <a:srgbClr val="0000FF"/>
                </a:solidFill>
                <a:latin typeface="Times New Roman" panose="02020603050405020304" pitchFamily="18" charset="0"/>
                <a:cs typeface="Times New Roman" panose="02020603050405020304" pitchFamily="18" charset="0"/>
              </a:rPr>
              <a:t>→ tiết nước bọt</a:t>
            </a:r>
          </a:p>
        </p:txBody>
      </p:sp>
      <p:sp>
        <p:nvSpPr>
          <p:cNvPr id="34823" name="Rectangle 7">
            <a:extLst>
              <a:ext uri="{FF2B5EF4-FFF2-40B4-BE49-F238E27FC236}">
                <a16:creationId xmlns:a16="http://schemas.microsoft.com/office/drawing/2014/main" xmlns="" id="{970241C8-F572-2C0B-4D88-C4A767AFF54E}"/>
              </a:ext>
            </a:extLst>
          </p:cNvPr>
          <p:cNvSpPr>
            <a:spLocks noChangeArrowheads="1"/>
          </p:cNvSpPr>
          <p:nvPr/>
        </p:nvSpPr>
        <p:spPr bwMode="auto">
          <a:xfrm>
            <a:off x="304800" y="2209800"/>
            <a:ext cx="46418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a:solidFill>
                  <a:srgbClr val="0000FF"/>
                </a:solidFill>
                <a:latin typeface="Times New Roman" panose="02020603050405020304" pitchFamily="18" charset="0"/>
                <a:cs typeface="Times New Roman" panose="02020603050405020304" pitchFamily="18" charset="0"/>
              </a:rPr>
              <a:t>+ Nhìn thấy quả chua: </a:t>
            </a:r>
          </a:p>
        </p:txBody>
      </p:sp>
      <p:sp>
        <p:nvSpPr>
          <p:cNvPr id="34824" name="Rectangle 8">
            <a:extLst>
              <a:ext uri="{FF2B5EF4-FFF2-40B4-BE49-F238E27FC236}">
                <a16:creationId xmlns:a16="http://schemas.microsoft.com/office/drawing/2014/main" xmlns="" id="{D1CBB143-069C-F7EE-477B-4A67B45E9793}"/>
              </a:ext>
            </a:extLst>
          </p:cNvPr>
          <p:cNvSpPr>
            <a:spLocks noChangeArrowheads="1"/>
          </p:cNvSpPr>
          <p:nvPr/>
        </p:nvSpPr>
        <p:spPr bwMode="auto">
          <a:xfrm>
            <a:off x="152400" y="3200400"/>
            <a:ext cx="88630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 Hiện tượng rụt tay, tiết nước bọt đó là phản xạ. Vậy phản xạ là gì? Cơ sở vật chất của phản xạ là gì? Phản xạ được thực hiện nhờ cơ chế nào?</a:t>
            </a:r>
          </a:p>
        </p:txBody>
      </p:sp>
      <p:graphicFrame>
        <p:nvGraphicFramePr>
          <p:cNvPr id="4104" name="Object 10">
            <a:extLst>
              <a:ext uri="{FF2B5EF4-FFF2-40B4-BE49-F238E27FC236}">
                <a16:creationId xmlns:a16="http://schemas.microsoft.com/office/drawing/2014/main" xmlns="" id="{7719C39A-CFE9-2B58-24B3-8688FF1F8E1B}"/>
              </a:ext>
            </a:extLst>
          </p:cNvPr>
          <p:cNvGraphicFramePr>
            <a:graphicFrameLocks noChangeAspect="1"/>
          </p:cNvGraphicFramePr>
          <p:nvPr/>
        </p:nvGraphicFramePr>
        <p:xfrm>
          <a:off x="7010400" y="5105400"/>
          <a:ext cx="1987550" cy="1654175"/>
        </p:xfrm>
        <a:graphic>
          <a:graphicData uri="http://schemas.openxmlformats.org/presentationml/2006/ole">
            <mc:AlternateContent xmlns:mc="http://schemas.openxmlformats.org/markup-compatibility/2006">
              <mc:Choice xmlns:v="urn:schemas-microsoft-com:vml" Requires="v">
                <p:oleObj spid="_x0000_s3077" r:id="rId4" imgW="3851910" imgH="4240530" progId="">
                  <p:embed/>
                </p:oleObj>
              </mc:Choice>
              <mc:Fallback>
                <p:oleObj r:id="rId4" imgW="3851910" imgH="424053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105400"/>
                        <a:ext cx="198755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726110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fade">
                                      <p:cBhvr>
                                        <p:cTn id="7" dur="1000"/>
                                        <p:tgtEl>
                                          <p:spTgt spid="34820"/>
                                        </p:tgtEl>
                                      </p:cBhvr>
                                    </p:animEffect>
                                    <p:anim calcmode="lin" valueType="num">
                                      <p:cBhvr>
                                        <p:cTn id="8" dur="1000" fill="hold"/>
                                        <p:tgtEl>
                                          <p:spTgt spid="34820"/>
                                        </p:tgtEl>
                                        <p:attrNameLst>
                                          <p:attrName>ppt_x</p:attrName>
                                        </p:attrNameLst>
                                      </p:cBhvr>
                                      <p:tavLst>
                                        <p:tav tm="0">
                                          <p:val>
                                            <p:strVal val="#ppt_x"/>
                                          </p:val>
                                        </p:tav>
                                        <p:tav tm="100000">
                                          <p:val>
                                            <p:strVal val="#ppt_x"/>
                                          </p:val>
                                        </p:tav>
                                      </p:tavLst>
                                    </p:anim>
                                    <p:anim calcmode="lin" valueType="num">
                                      <p:cBhvr>
                                        <p:cTn id="9" dur="1000" fill="hold"/>
                                        <p:tgtEl>
                                          <p:spTgt spid="3482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Effect transition="in" filter="fade">
                                      <p:cBhvr>
                                        <p:cTn id="13" dur="2000"/>
                                        <p:tgtEl>
                                          <p:spTgt spid="34819">
                                            <p:txEl>
                                              <p:pRg st="0" end="0"/>
                                            </p:txEl>
                                          </p:spTgt>
                                        </p:tgtEl>
                                      </p:cBhvr>
                                    </p:animEffect>
                                  </p:childTnLst>
                                </p:cTn>
                              </p:par>
                            </p:childTnLst>
                          </p:cTn>
                        </p:par>
                        <p:par>
                          <p:cTn id="14" fill="hold" nodeType="afterGroup">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34823">
                                            <p:txEl>
                                              <p:pRg st="0" end="0"/>
                                            </p:txEl>
                                          </p:spTgt>
                                        </p:tgtEl>
                                        <p:attrNameLst>
                                          <p:attrName>style.visibility</p:attrName>
                                        </p:attrNameLst>
                                      </p:cBhvr>
                                      <p:to>
                                        <p:strVal val="visible"/>
                                      </p:to>
                                    </p:set>
                                    <p:animEffect transition="in" filter="fade">
                                      <p:cBhvr>
                                        <p:cTn id="17" dur="2000"/>
                                        <p:tgtEl>
                                          <p:spTgt spid="3482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34821"/>
                                        </p:tgtEl>
                                        <p:attrNameLst>
                                          <p:attrName>style.visibility</p:attrName>
                                        </p:attrNameLst>
                                      </p:cBhvr>
                                      <p:to>
                                        <p:strVal val="visible"/>
                                      </p:to>
                                    </p:set>
                                    <p:anim calcmode="lin" valueType="num">
                                      <p:cBhvr additive="base">
                                        <p:cTn id="22" dur="500" fill="hold"/>
                                        <p:tgtEl>
                                          <p:spTgt spid="34821"/>
                                        </p:tgtEl>
                                        <p:attrNameLst>
                                          <p:attrName>ppt_x</p:attrName>
                                        </p:attrNameLst>
                                      </p:cBhvr>
                                      <p:tavLst>
                                        <p:tav tm="0">
                                          <p:val>
                                            <p:strVal val="1+#ppt_w/2"/>
                                          </p:val>
                                        </p:tav>
                                        <p:tav tm="100000">
                                          <p:val>
                                            <p:strVal val="#ppt_x"/>
                                          </p:val>
                                        </p:tav>
                                      </p:tavLst>
                                    </p:anim>
                                    <p:anim calcmode="lin" valueType="num">
                                      <p:cBhvr additive="base">
                                        <p:cTn id="23" dur="500" fill="hold"/>
                                        <p:tgtEl>
                                          <p:spTgt spid="34821"/>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34822"/>
                                        </p:tgtEl>
                                        <p:attrNameLst>
                                          <p:attrName>style.visibility</p:attrName>
                                        </p:attrNameLst>
                                      </p:cBhvr>
                                      <p:to>
                                        <p:strVal val="visible"/>
                                      </p:to>
                                    </p:set>
                                    <p:anim calcmode="lin" valueType="num">
                                      <p:cBhvr additive="base">
                                        <p:cTn id="28" dur="500" fill="hold"/>
                                        <p:tgtEl>
                                          <p:spTgt spid="34822"/>
                                        </p:tgtEl>
                                        <p:attrNameLst>
                                          <p:attrName>ppt_x</p:attrName>
                                        </p:attrNameLst>
                                      </p:cBhvr>
                                      <p:tavLst>
                                        <p:tav tm="0">
                                          <p:val>
                                            <p:strVal val="1+#ppt_w/2"/>
                                          </p:val>
                                        </p:tav>
                                        <p:tav tm="100000">
                                          <p:val>
                                            <p:strVal val="#ppt_x"/>
                                          </p:val>
                                        </p:tav>
                                      </p:tavLst>
                                    </p:anim>
                                    <p:anim calcmode="lin" valueType="num">
                                      <p:cBhvr additive="base">
                                        <p:cTn id="29" dur="500" fill="hold"/>
                                        <p:tgtEl>
                                          <p:spTgt spid="34822"/>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4824"/>
                                        </p:tgtEl>
                                        <p:attrNameLst>
                                          <p:attrName>style.visibility</p:attrName>
                                        </p:attrNameLst>
                                      </p:cBhvr>
                                      <p:to>
                                        <p:strVal val="visible"/>
                                      </p:to>
                                    </p:set>
                                    <p:animEffect transition="in" filter="fade">
                                      <p:cBhvr>
                                        <p:cTn id="34" dur="1000"/>
                                        <p:tgtEl>
                                          <p:spTgt spid="34824"/>
                                        </p:tgtEl>
                                      </p:cBhvr>
                                    </p:animEffect>
                                    <p:anim calcmode="lin" valueType="num">
                                      <p:cBhvr>
                                        <p:cTn id="35" dur="1000" fill="hold"/>
                                        <p:tgtEl>
                                          <p:spTgt spid="34824"/>
                                        </p:tgtEl>
                                        <p:attrNameLst>
                                          <p:attrName>ppt_x</p:attrName>
                                        </p:attrNameLst>
                                      </p:cBhvr>
                                      <p:tavLst>
                                        <p:tav tm="0">
                                          <p:val>
                                            <p:strVal val="#ppt_x"/>
                                          </p:val>
                                        </p:tav>
                                        <p:tav tm="100000">
                                          <p:val>
                                            <p:strVal val="#ppt_x"/>
                                          </p:val>
                                        </p:tav>
                                      </p:tavLst>
                                    </p:anim>
                                    <p:anim calcmode="lin" valueType="num">
                                      <p:cBhvr>
                                        <p:cTn id="36" dur="1000" fill="hold"/>
                                        <p:tgtEl>
                                          <p:spTgt spid="348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34820" grpId="0"/>
      <p:bldP spid="34821" grpId="0"/>
      <p:bldP spid="34822" grpId="0"/>
      <p:bldP spid="34823" grpId="0" build="p"/>
      <p:bldP spid="348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xmlns="" id="{2B1578B3-DA3E-94D5-4D94-C210D97D549F}"/>
              </a:ext>
            </a:extLst>
          </p:cNvPr>
          <p:cNvSpPr>
            <a:spLocks noGrp="1" noChangeArrowheads="1"/>
          </p:cNvSpPr>
          <p:nvPr>
            <p:ph type="body" idx="1"/>
          </p:nvPr>
        </p:nvSpPr>
        <p:spPr>
          <a:xfrm>
            <a:off x="76200" y="152400"/>
            <a:ext cx="8932863" cy="549275"/>
          </a:xfrm>
          <a:noFill/>
        </p:spPr>
        <p:txBody>
          <a:bodyPr>
            <a:spAutoFit/>
          </a:bodyPr>
          <a:lstStyle/>
          <a:p>
            <a:pPr marL="0" indent="0" algn="just">
              <a:spcBef>
                <a:spcPct val="0"/>
              </a:spcBef>
              <a:buFontTx/>
              <a:buNone/>
            </a:pPr>
            <a:r>
              <a:rPr lang="en-US" altLang="en-US" sz="3000">
                <a:solidFill>
                  <a:srgbClr val="FF0000"/>
                </a:solidFill>
                <a:latin typeface="Times New Roman" panose="02020603050405020304" pitchFamily="18" charset="0"/>
                <a:cs typeface="Times New Roman" panose="02020603050405020304" pitchFamily="18" charset="0"/>
              </a:rPr>
              <a:t>Thông tin ngược có vai trò gì?</a:t>
            </a:r>
          </a:p>
        </p:txBody>
      </p:sp>
      <p:sp>
        <p:nvSpPr>
          <p:cNvPr id="23555" name="Rectangle 4">
            <a:extLst>
              <a:ext uri="{FF2B5EF4-FFF2-40B4-BE49-F238E27FC236}">
                <a16:creationId xmlns:a16="http://schemas.microsoft.com/office/drawing/2014/main" xmlns="" id="{3609D024-2C30-EB83-646B-8A034D93AB26}"/>
              </a:ext>
            </a:extLst>
          </p:cNvPr>
          <p:cNvSpPr>
            <a:spLocks noChangeArrowheads="1"/>
          </p:cNvSpPr>
          <p:nvPr/>
        </p:nvSpPr>
        <p:spPr bwMode="auto">
          <a:xfrm>
            <a:off x="0" y="4114800"/>
            <a:ext cx="89328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sz="2800">
              <a:latin typeface="Times New Roman" panose="02020603050405020304" pitchFamily="18" charset="0"/>
              <a:cs typeface="Times New Roman" panose="02020603050405020304" pitchFamily="18" charset="0"/>
            </a:endParaRPr>
          </a:p>
          <a:p>
            <a:pPr eaLnBrk="1" hangingPunct="1"/>
            <a:endParaRPr lang="en-US" altLang="en-US" sz="2800">
              <a:latin typeface="Times New Roman" panose="02020603050405020304" pitchFamily="18" charset="0"/>
              <a:cs typeface="Times New Roman" panose="02020603050405020304" pitchFamily="18" charset="0"/>
            </a:endParaRPr>
          </a:p>
        </p:txBody>
      </p:sp>
      <p:sp>
        <p:nvSpPr>
          <p:cNvPr id="74757" name="Rectangle 5">
            <a:extLst>
              <a:ext uri="{FF2B5EF4-FFF2-40B4-BE49-F238E27FC236}">
                <a16:creationId xmlns:a16="http://schemas.microsoft.com/office/drawing/2014/main" xmlns="" id="{6941F7BC-FF32-CF24-88CD-CB18A79E6D01}"/>
              </a:ext>
            </a:extLst>
          </p:cNvPr>
          <p:cNvSpPr>
            <a:spLocks noChangeArrowheads="1"/>
          </p:cNvSpPr>
          <p:nvPr/>
        </p:nvSpPr>
        <p:spPr bwMode="auto">
          <a:xfrm>
            <a:off x="58738" y="609600"/>
            <a:ext cx="893286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báo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ứng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theo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dây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hướng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tâm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trung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kinh</a:t>
            </a:r>
            <a:r>
              <a:rPr lang="en-US" altLang="en-US" sz="2800" dirty="0">
                <a:latin typeface="Times New Roman" panose="02020603050405020304" pitchFamily="18" charset="0"/>
                <a:cs typeface="Times New Roman" panose="02020603050405020304" pitchFamily="18" charset="0"/>
              </a:rPr>
              <a:t>.</a:t>
            </a:r>
          </a:p>
          <a:p>
            <a:pPr algn="just">
              <a:spcBef>
                <a:spcPct val="0"/>
              </a:spcBef>
              <a:buFontTx/>
              <a:buNone/>
            </a:pPr>
            <a:r>
              <a:rPr lang="en-US" altLang="en-US" sz="2800" dirty="0">
                <a:latin typeface="Times New Roman" panose="02020603050405020304" pitchFamily="18" charset="0"/>
                <a:cs typeface="Times New Roman" panose="02020603050405020304" pitchFamily="18" charset="0"/>
              </a:rPr>
              <a:t>- Do </a:t>
            </a:r>
            <a:r>
              <a:rPr lang="en-US" altLang="en-US" sz="2800" dirty="0" err="1">
                <a:latin typeface="Times New Roman" panose="02020603050405020304" pitchFamily="18" charset="0"/>
                <a:cs typeface="Times New Roman" panose="02020603050405020304" pitchFamily="18" charset="0"/>
              </a:rPr>
              <a:t>tốc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độ</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truyền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xung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dây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thàn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kinh</a:t>
            </a: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lớn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tới</a:t>
            </a:r>
            <a:r>
              <a:rPr lang="en-US" altLang="en-US" sz="2800" dirty="0">
                <a:latin typeface="Times New Roman" panose="02020603050405020304" pitchFamily="18" charset="0"/>
                <a:cs typeface="Times New Roman" panose="02020603050405020304" pitchFamily="18" charset="0"/>
              </a:rPr>
              <a:t> 100m/s </a:t>
            </a:r>
            <a:r>
              <a:rPr lang="en-US" altLang="en-US" sz="2800" dirty="0" err="1">
                <a:latin typeface="Times New Roman" panose="02020603050405020304" pitchFamily="18" charset="0"/>
                <a:cs typeface="Times New Roman" panose="02020603050405020304" pitchFamily="18" charset="0"/>
              </a:rPr>
              <a:t>nên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ứng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xảy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mau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lẹ</a:t>
            </a:r>
            <a:r>
              <a:rPr lang="en-US" altLang="en-US" sz="2800" dirty="0">
                <a:latin typeface="Times New Roman" panose="02020603050405020304" pitchFamily="18" charset="0"/>
                <a:cs typeface="Times New Roman" panose="02020603050405020304" pitchFamily="18" charset="0"/>
              </a:rPr>
              <a:t>.</a:t>
            </a:r>
          </a:p>
        </p:txBody>
      </p:sp>
      <p:sp>
        <p:nvSpPr>
          <p:cNvPr id="74759" name="Rectangle 7">
            <a:extLst>
              <a:ext uri="{FF2B5EF4-FFF2-40B4-BE49-F238E27FC236}">
                <a16:creationId xmlns:a16="http://schemas.microsoft.com/office/drawing/2014/main" xmlns="" id="{E81059AD-252F-E8A1-6DA5-31879057199B}"/>
              </a:ext>
            </a:extLst>
          </p:cNvPr>
          <p:cNvSpPr>
            <a:spLocks noChangeArrowheads="1"/>
          </p:cNvSpPr>
          <p:nvPr/>
        </p:nvSpPr>
        <p:spPr bwMode="auto">
          <a:xfrm>
            <a:off x="76200" y="2425482"/>
            <a:ext cx="89328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Em</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hãy</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phân</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biệt</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cung</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phản</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xạ</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và</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vòng</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phản</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xạ</a:t>
            </a:r>
            <a:r>
              <a:rPr lang="en-US" altLang="en-US" sz="30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anim calcmode="lin" valueType="num">
                                      <p:cBhvr additive="base">
                                        <p:cTn id="7" dur="2000" fill="hold"/>
                                        <p:tgtEl>
                                          <p:spTgt spid="74754">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747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74757"/>
                                        </p:tgtEl>
                                        <p:attrNameLst>
                                          <p:attrName>style.visibility</p:attrName>
                                        </p:attrNameLst>
                                      </p:cBhvr>
                                      <p:to>
                                        <p:strVal val="visible"/>
                                      </p:to>
                                    </p:set>
                                    <p:animEffect transition="in" filter="box(in)">
                                      <p:cBhvr>
                                        <p:cTn id="13" dur="500"/>
                                        <p:tgtEl>
                                          <p:spTgt spid="7475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74759"/>
                                        </p:tgtEl>
                                        <p:attrNameLst>
                                          <p:attrName>style.visibility</p:attrName>
                                        </p:attrNameLst>
                                      </p:cBhvr>
                                      <p:to>
                                        <p:strVal val="visible"/>
                                      </p:to>
                                    </p:set>
                                    <p:animEffect transition="in" filter="diamond(in)">
                                      <p:cBhvr>
                                        <p:cTn id="18" dur="2000"/>
                                        <p:tgtEl>
                                          <p:spTgt spid="74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p:bldP spid="747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xmlns="" id="{B2F48B1D-E054-592C-3D36-77CCB5E322FC}"/>
              </a:ext>
            </a:extLst>
          </p:cNvPr>
          <p:cNvSpPr>
            <a:spLocks noGrp="1" noChangeArrowheads="1"/>
          </p:cNvSpPr>
          <p:nvPr>
            <p:ph type="body" idx="1"/>
          </p:nvPr>
        </p:nvSpPr>
        <p:spPr>
          <a:xfrm>
            <a:off x="0" y="381000"/>
            <a:ext cx="9144000" cy="6477000"/>
          </a:xfrm>
        </p:spPr>
        <p:txBody>
          <a:bodyPr/>
          <a:lstStyle/>
          <a:p>
            <a:pPr eaLnBrk="1" hangingPunct="1">
              <a:buFontTx/>
              <a:buNone/>
            </a:pPr>
            <a:r>
              <a:rPr lang="en-US" altLang="en-US" dirty="0" err="1">
                <a:latin typeface="Times New Roman" panose="02020603050405020304" pitchFamily="18" charset="0"/>
                <a:cs typeface="Times New Roman" panose="02020603050405020304" pitchFamily="18" charset="0"/>
              </a:rPr>
              <a:t>Sơ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đồ</a:t>
            </a:r>
            <a:r>
              <a:rPr lang="en-US" altLang="en-US" dirty="0">
                <a:latin typeface="Times New Roman" panose="02020603050405020304" pitchFamily="18" charset="0"/>
                <a:cs typeface="Times New Roman" panose="02020603050405020304" pitchFamily="18" charset="0"/>
              </a:rPr>
              <a:t>: H6.3: </a:t>
            </a:r>
            <a:r>
              <a:rPr lang="en-US" altLang="en-US" dirty="0" err="1">
                <a:latin typeface="Times New Roman" panose="02020603050405020304" pitchFamily="18" charset="0"/>
                <a:cs typeface="Times New Roman" panose="02020603050405020304" pitchFamily="18" charset="0"/>
              </a:rPr>
              <a:t>Vòng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phản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xạ</a:t>
            </a:r>
            <a:endParaRPr lang="en-US" altLang="en-US" dirty="0">
              <a:latin typeface="Times New Roman" panose="02020603050405020304" pitchFamily="18" charset="0"/>
              <a:cs typeface="Times New Roman" panose="02020603050405020304" pitchFamily="18" charset="0"/>
            </a:endParaRPr>
          </a:p>
        </p:txBody>
      </p:sp>
      <p:sp>
        <p:nvSpPr>
          <p:cNvPr id="76803" name="Rectangle 3">
            <a:extLst>
              <a:ext uri="{FF2B5EF4-FFF2-40B4-BE49-F238E27FC236}">
                <a16:creationId xmlns:a16="http://schemas.microsoft.com/office/drawing/2014/main" xmlns="" id="{9E86A39B-4AD6-C5B3-8F7B-F72708C62829}"/>
              </a:ext>
            </a:extLst>
          </p:cNvPr>
          <p:cNvSpPr>
            <a:spLocks noChangeArrowheads="1"/>
          </p:cNvSpPr>
          <p:nvPr/>
        </p:nvSpPr>
        <p:spPr bwMode="auto">
          <a:xfrm>
            <a:off x="3095625" y="1447800"/>
            <a:ext cx="2882900" cy="1143000"/>
          </a:xfrm>
          <a:prstGeom prst="rect">
            <a:avLst/>
          </a:prstGeom>
          <a:solidFill>
            <a:srgbClr val="CC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a:solidFill>
                  <a:srgbClr val="FF6600"/>
                </a:solidFill>
                <a:latin typeface="Times New Roman" panose="02020603050405020304" pitchFamily="18" charset="0"/>
                <a:cs typeface="Times New Roman" panose="02020603050405020304" pitchFamily="18" charset="0"/>
              </a:rPr>
              <a:t>Trung ương TK</a:t>
            </a:r>
          </a:p>
        </p:txBody>
      </p:sp>
      <p:sp>
        <p:nvSpPr>
          <p:cNvPr id="76804" name="Rectangle 4">
            <a:extLst>
              <a:ext uri="{FF2B5EF4-FFF2-40B4-BE49-F238E27FC236}">
                <a16:creationId xmlns:a16="http://schemas.microsoft.com/office/drawing/2014/main" xmlns="" id="{F06546CE-6F86-2FFF-B491-E37DE5E45C53}"/>
              </a:ext>
            </a:extLst>
          </p:cNvPr>
          <p:cNvSpPr>
            <a:spLocks noChangeArrowheads="1"/>
          </p:cNvSpPr>
          <p:nvPr/>
        </p:nvSpPr>
        <p:spPr bwMode="auto">
          <a:xfrm>
            <a:off x="228600" y="4800600"/>
            <a:ext cx="2882900" cy="1143000"/>
          </a:xfrm>
          <a:prstGeom prst="rect">
            <a:avLst/>
          </a:prstGeom>
          <a:solidFill>
            <a:srgbClr val="CC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a:solidFill>
                  <a:srgbClr val="FF6600"/>
                </a:solidFill>
                <a:latin typeface="Times New Roman" panose="02020603050405020304" pitchFamily="18" charset="0"/>
                <a:cs typeface="Times New Roman" panose="02020603050405020304" pitchFamily="18" charset="0"/>
              </a:rPr>
              <a:t>Cơ quan thụ cảm</a:t>
            </a:r>
            <a:r>
              <a:rPr lang="en-US" altLang="en-US" sz="2800">
                <a:latin typeface="Times New Roman" panose="02020603050405020304" pitchFamily="18" charset="0"/>
                <a:cs typeface="Times New Roman" panose="02020603050405020304" pitchFamily="18" charset="0"/>
              </a:rPr>
              <a:t> </a:t>
            </a:r>
          </a:p>
        </p:txBody>
      </p:sp>
      <p:sp>
        <p:nvSpPr>
          <p:cNvPr id="76805" name="Rectangle 5">
            <a:extLst>
              <a:ext uri="{FF2B5EF4-FFF2-40B4-BE49-F238E27FC236}">
                <a16:creationId xmlns:a16="http://schemas.microsoft.com/office/drawing/2014/main" xmlns="" id="{A7BEFC86-48B2-535F-727E-3BBCFE72F57E}"/>
              </a:ext>
            </a:extLst>
          </p:cNvPr>
          <p:cNvSpPr>
            <a:spLocks noChangeArrowheads="1"/>
          </p:cNvSpPr>
          <p:nvPr/>
        </p:nvSpPr>
        <p:spPr bwMode="auto">
          <a:xfrm>
            <a:off x="5749925" y="4800600"/>
            <a:ext cx="3241675" cy="1143000"/>
          </a:xfrm>
          <a:prstGeom prst="rect">
            <a:avLst/>
          </a:prstGeom>
          <a:solidFill>
            <a:srgbClr val="CC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a:solidFill>
                  <a:srgbClr val="FF6600"/>
                </a:solidFill>
                <a:latin typeface="Times New Roman" panose="02020603050405020304" pitchFamily="18" charset="0"/>
                <a:cs typeface="Times New Roman" panose="02020603050405020304" pitchFamily="18" charset="0"/>
              </a:rPr>
              <a:t> Cơ quan phản ứng </a:t>
            </a:r>
          </a:p>
        </p:txBody>
      </p:sp>
      <p:sp>
        <p:nvSpPr>
          <p:cNvPr id="76806" name="Line 6">
            <a:extLst>
              <a:ext uri="{FF2B5EF4-FFF2-40B4-BE49-F238E27FC236}">
                <a16:creationId xmlns:a16="http://schemas.microsoft.com/office/drawing/2014/main" xmlns="" id="{21927410-BA91-E387-172B-C51E9C1FB6CD}"/>
              </a:ext>
            </a:extLst>
          </p:cNvPr>
          <p:cNvSpPr>
            <a:spLocks noChangeShapeType="1"/>
          </p:cNvSpPr>
          <p:nvPr/>
        </p:nvSpPr>
        <p:spPr bwMode="auto">
          <a:xfrm flipV="1">
            <a:off x="1687513" y="1676400"/>
            <a:ext cx="0" cy="3048000"/>
          </a:xfrm>
          <a:prstGeom prst="line">
            <a:avLst/>
          </a:prstGeom>
          <a:noFill/>
          <a:ln w="3810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6807" name="Line 7">
            <a:extLst>
              <a:ext uri="{FF2B5EF4-FFF2-40B4-BE49-F238E27FC236}">
                <a16:creationId xmlns:a16="http://schemas.microsoft.com/office/drawing/2014/main" xmlns="" id="{ECD3B802-7AD7-4084-D366-018CC09AB65C}"/>
              </a:ext>
            </a:extLst>
          </p:cNvPr>
          <p:cNvSpPr>
            <a:spLocks noChangeShapeType="1"/>
          </p:cNvSpPr>
          <p:nvPr/>
        </p:nvSpPr>
        <p:spPr bwMode="auto">
          <a:xfrm>
            <a:off x="1687513" y="1676400"/>
            <a:ext cx="1408112" cy="0"/>
          </a:xfrm>
          <a:prstGeom prst="line">
            <a:avLst/>
          </a:prstGeom>
          <a:noFill/>
          <a:ln w="3810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6808" name="Line 8">
            <a:extLst>
              <a:ext uri="{FF2B5EF4-FFF2-40B4-BE49-F238E27FC236}">
                <a16:creationId xmlns:a16="http://schemas.microsoft.com/office/drawing/2014/main" xmlns="" id="{C1EA3901-2D48-572A-449E-0C482CF6F0C8}"/>
              </a:ext>
            </a:extLst>
          </p:cNvPr>
          <p:cNvSpPr>
            <a:spLocks noChangeShapeType="1"/>
          </p:cNvSpPr>
          <p:nvPr/>
        </p:nvSpPr>
        <p:spPr bwMode="auto">
          <a:xfrm>
            <a:off x="5978525" y="1752600"/>
            <a:ext cx="1406525" cy="0"/>
          </a:xfrm>
          <a:prstGeom prst="line">
            <a:avLst/>
          </a:prstGeom>
          <a:noFill/>
          <a:ln w="3810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6809" name="Line 9">
            <a:extLst>
              <a:ext uri="{FF2B5EF4-FFF2-40B4-BE49-F238E27FC236}">
                <a16:creationId xmlns:a16="http://schemas.microsoft.com/office/drawing/2014/main" xmlns="" id="{0F84FC51-730F-5D70-6DB5-5B6613F959E0}"/>
              </a:ext>
            </a:extLst>
          </p:cNvPr>
          <p:cNvSpPr>
            <a:spLocks noChangeShapeType="1"/>
          </p:cNvSpPr>
          <p:nvPr/>
        </p:nvSpPr>
        <p:spPr bwMode="auto">
          <a:xfrm>
            <a:off x="7034213" y="2209800"/>
            <a:ext cx="0" cy="2438400"/>
          </a:xfrm>
          <a:prstGeom prst="line">
            <a:avLst/>
          </a:prstGeom>
          <a:noFill/>
          <a:ln w="3810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6810" name="Rectangle 10">
            <a:extLst>
              <a:ext uri="{FF2B5EF4-FFF2-40B4-BE49-F238E27FC236}">
                <a16:creationId xmlns:a16="http://schemas.microsoft.com/office/drawing/2014/main" xmlns="" id="{91D7C7CD-C7CD-1E8F-E728-ACE2A8B19FD8}"/>
              </a:ext>
            </a:extLst>
          </p:cNvPr>
          <p:cNvSpPr>
            <a:spLocks noChangeArrowheads="1"/>
          </p:cNvSpPr>
          <p:nvPr/>
        </p:nvSpPr>
        <p:spPr bwMode="auto">
          <a:xfrm rot="-5400000">
            <a:off x="-206374" y="3008312"/>
            <a:ext cx="3086100" cy="422275"/>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0000FF"/>
                </a:solidFill>
                <a:latin typeface="Times New Roman" panose="02020603050405020304" pitchFamily="18" charset="0"/>
                <a:cs typeface="Times New Roman" panose="02020603050405020304" pitchFamily="18" charset="0"/>
              </a:rPr>
              <a:t>Xung TK hướng tâm </a:t>
            </a:r>
          </a:p>
        </p:txBody>
      </p:sp>
      <p:sp>
        <p:nvSpPr>
          <p:cNvPr id="76811" name="Rectangle 11">
            <a:extLst>
              <a:ext uri="{FF2B5EF4-FFF2-40B4-BE49-F238E27FC236}">
                <a16:creationId xmlns:a16="http://schemas.microsoft.com/office/drawing/2014/main" xmlns="" id="{548C4C78-4B51-21DD-1D42-7ADE5EA6CF08}"/>
              </a:ext>
            </a:extLst>
          </p:cNvPr>
          <p:cNvSpPr>
            <a:spLocks noChangeArrowheads="1"/>
          </p:cNvSpPr>
          <p:nvPr/>
        </p:nvSpPr>
        <p:spPr bwMode="auto">
          <a:xfrm rot="-5400000">
            <a:off x="6563519" y="3172619"/>
            <a:ext cx="2400300" cy="474662"/>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0000FF"/>
                </a:solidFill>
                <a:latin typeface="Times New Roman" panose="02020603050405020304" pitchFamily="18" charset="0"/>
                <a:cs typeface="Times New Roman" panose="02020603050405020304" pitchFamily="18" charset="0"/>
              </a:rPr>
              <a:t>Xung TK li tâm</a:t>
            </a:r>
          </a:p>
        </p:txBody>
      </p:sp>
      <p:sp>
        <p:nvSpPr>
          <p:cNvPr id="76812" name="Line 12">
            <a:extLst>
              <a:ext uri="{FF2B5EF4-FFF2-40B4-BE49-F238E27FC236}">
                <a16:creationId xmlns:a16="http://schemas.microsoft.com/office/drawing/2014/main" xmlns="" id="{D0829BBF-46A6-A198-530B-4E44EC85F4F1}"/>
              </a:ext>
            </a:extLst>
          </p:cNvPr>
          <p:cNvSpPr>
            <a:spLocks noChangeShapeType="1"/>
          </p:cNvSpPr>
          <p:nvPr/>
        </p:nvSpPr>
        <p:spPr bwMode="auto">
          <a:xfrm>
            <a:off x="5978525" y="2209800"/>
            <a:ext cx="1055688" cy="0"/>
          </a:xfrm>
          <a:prstGeom prst="line">
            <a:avLst/>
          </a:prstGeom>
          <a:noFill/>
          <a:ln w="3810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6813" name="Line 13">
            <a:extLst>
              <a:ext uri="{FF2B5EF4-FFF2-40B4-BE49-F238E27FC236}">
                <a16:creationId xmlns:a16="http://schemas.microsoft.com/office/drawing/2014/main" xmlns="" id="{4E970261-5174-928F-70BE-C15644EAB962}"/>
              </a:ext>
            </a:extLst>
          </p:cNvPr>
          <p:cNvSpPr>
            <a:spLocks noChangeShapeType="1"/>
          </p:cNvSpPr>
          <p:nvPr/>
        </p:nvSpPr>
        <p:spPr bwMode="auto">
          <a:xfrm>
            <a:off x="7385050" y="1752600"/>
            <a:ext cx="0" cy="2971800"/>
          </a:xfrm>
          <a:prstGeom prst="line">
            <a:avLst/>
          </a:prstGeom>
          <a:noFill/>
          <a:ln w="3810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6814" name="Line 14">
            <a:extLst>
              <a:ext uri="{FF2B5EF4-FFF2-40B4-BE49-F238E27FC236}">
                <a16:creationId xmlns:a16="http://schemas.microsoft.com/office/drawing/2014/main" xmlns="" id="{7127F3DF-57A7-4D8A-E2B7-359162EDB7AE}"/>
              </a:ext>
            </a:extLst>
          </p:cNvPr>
          <p:cNvSpPr>
            <a:spLocks noChangeShapeType="1"/>
          </p:cNvSpPr>
          <p:nvPr/>
        </p:nvSpPr>
        <p:spPr bwMode="auto">
          <a:xfrm flipV="1">
            <a:off x="3095625" y="2590800"/>
            <a:ext cx="0" cy="2057400"/>
          </a:xfrm>
          <a:prstGeom prst="line">
            <a:avLst/>
          </a:prstGeom>
          <a:noFill/>
          <a:ln w="38100">
            <a:solidFill>
              <a:srgbClr val="FF0000"/>
            </a:solidFill>
            <a:prstDash val="dash"/>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6815" name="Line 15">
            <a:extLst>
              <a:ext uri="{FF2B5EF4-FFF2-40B4-BE49-F238E27FC236}">
                <a16:creationId xmlns:a16="http://schemas.microsoft.com/office/drawing/2014/main" xmlns="" id="{28DE52F0-B59F-CB81-C5FA-2DA294FB3F8E}"/>
              </a:ext>
            </a:extLst>
          </p:cNvPr>
          <p:cNvSpPr>
            <a:spLocks noChangeShapeType="1"/>
          </p:cNvSpPr>
          <p:nvPr/>
        </p:nvSpPr>
        <p:spPr bwMode="auto">
          <a:xfrm flipV="1">
            <a:off x="5908675" y="2667000"/>
            <a:ext cx="0" cy="2057400"/>
          </a:xfrm>
          <a:prstGeom prst="line">
            <a:avLst/>
          </a:prstGeom>
          <a:noFill/>
          <a:ln w="38100">
            <a:solidFill>
              <a:srgbClr val="FF0000"/>
            </a:solidFill>
            <a:prstDash val="dash"/>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6816" name="Rectangle 16">
            <a:extLst>
              <a:ext uri="{FF2B5EF4-FFF2-40B4-BE49-F238E27FC236}">
                <a16:creationId xmlns:a16="http://schemas.microsoft.com/office/drawing/2014/main" xmlns="" id="{1CD54259-78B6-58F3-1E4E-5A0FFE3718C4}"/>
              </a:ext>
            </a:extLst>
          </p:cNvPr>
          <p:cNvSpPr>
            <a:spLocks noChangeArrowheads="1"/>
          </p:cNvSpPr>
          <p:nvPr/>
        </p:nvSpPr>
        <p:spPr bwMode="auto">
          <a:xfrm>
            <a:off x="2895600" y="3276600"/>
            <a:ext cx="3159125"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0000FF"/>
                </a:solidFill>
                <a:latin typeface="Times New Roman" panose="02020603050405020304" pitchFamily="18" charset="0"/>
                <a:cs typeface="Times New Roman" panose="02020603050405020304" pitchFamily="18" charset="0"/>
              </a:rPr>
              <a:t>Xung TK thông báo ngược</a:t>
            </a:r>
          </a:p>
        </p:txBody>
      </p:sp>
      <p:sp>
        <p:nvSpPr>
          <p:cNvPr id="76817" name="Rectangle 17">
            <a:extLst>
              <a:ext uri="{FF2B5EF4-FFF2-40B4-BE49-F238E27FC236}">
                <a16:creationId xmlns:a16="http://schemas.microsoft.com/office/drawing/2014/main" xmlns="" id="{0BF8DBBB-E7AF-72C6-57BF-919DF837F122}"/>
              </a:ext>
            </a:extLst>
          </p:cNvPr>
          <p:cNvSpPr>
            <a:spLocks noChangeArrowheads="1"/>
          </p:cNvSpPr>
          <p:nvPr/>
        </p:nvSpPr>
        <p:spPr bwMode="auto">
          <a:xfrm rot="-5400000">
            <a:off x="5387975" y="3311525"/>
            <a:ext cx="2552700" cy="38735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0000FF"/>
                </a:solidFill>
                <a:latin typeface="Times New Roman" panose="02020603050405020304" pitchFamily="18" charset="0"/>
                <a:cs typeface="Times New Roman" panose="02020603050405020304" pitchFamily="18" charset="0"/>
              </a:rPr>
              <a:t>XTK li tâm điều chỉnh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76802">
                                            <p:txEl>
                                              <p:pRg st="0" end="0"/>
                                            </p:txEl>
                                          </p:spTgt>
                                        </p:tgtEl>
                                        <p:attrNameLst>
                                          <p:attrName>style.visibility</p:attrName>
                                        </p:attrNameLst>
                                      </p:cBhvr>
                                      <p:to>
                                        <p:strVal val="visible"/>
                                      </p:to>
                                    </p:set>
                                    <p:anim calcmode="lin" valueType="num">
                                      <p:cBhvr additive="base">
                                        <p:cTn id="7" dur="2000" fill="hold"/>
                                        <p:tgtEl>
                                          <p:spTgt spid="76802">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76802">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76804"/>
                                        </p:tgtEl>
                                        <p:attrNameLst>
                                          <p:attrName>style.visibility</p:attrName>
                                        </p:attrNameLst>
                                      </p:cBhvr>
                                      <p:to>
                                        <p:strVal val="visible"/>
                                      </p:to>
                                    </p:set>
                                    <p:anim calcmode="lin" valueType="num">
                                      <p:cBhvr additive="base">
                                        <p:cTn id="12" dur="3000" fill="hold"/>
                                        <p:tgtEl>
                                          <p:spTgt spid="76804"/>
                                        </p:tgtEl>
                                        <p:attrNameLst>
                                          <p:attrName>ppt_x</p:attrName>
                                        </p:attrNameLst>
                                      </p:cBhvr>
                                      <p:tavLst>
                                        <p:tav tm="0">
                                          <p:val>
                                            <p:strVal val="#ppt_x"/>
                                          </p:val>
                                        </p:tav>
                                        <p:tav tm="100000">
                                          <p:val>
                                            <p:strVal val="#ppt_x"/>
                                          </p:val>
                                        </p:tav>
                                      </p:tavLst>
                                    </p:anim>
                                    <p:anim calcmode="lin" valueType="num">
                                      <p:cBhvr additive="base">
                                        <p:cTn id="13" dur="3000" fill="hold"/>
                                        <p:tgtEl>
                                          <p:spTgt spid="7680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0"/>
                            </p:stCondLst>
                            <p:childTnLst>
                              <p:par>
                                <p:cTn id="15" presetID="2" presetClass="entr" presetSubtype="4" fill="hold" nodeType="afterEffect">
                                  <p:stCondLst>
                                    <p:cond delay="0"/>
                                  </p:stCondLst>
                                  <p:childTnLst>
                                    <p:set>
                                      <p:cBhvr>
                                        <p:cTn id="16" dur="1" fill="hold">
                                          <p:stCondLst>
                                            <p:cond delay="0"/>
                                          </p:stCondLst>
                                        </p:cTn>
                                        <p:tgtEl>
                                          <p:spTgt spid="76806"/>
                                        </p:tgtEl>
                                        <p:attrNameLst>
                                          <p:attrName>style.visibility</p:attrName>
                                        </p:attrNameLst>
                                      </p:cBhvr>
                                      <p:to>
                                        <p:strVal val="visible"/>
                                      </p:to>
                                    </p:set>
                                    <p:anim calcmode="lin" valueType="num">
                                      <p:cBhvr additive="base">
                                        <p:cTn id="17" dur="3000" fill="hold"/>
                                        <p:tgtEl>
                                          <p:spTgt spid="76806"/>
                                        </p:tgtEl>
                                        <p:attrNameLst>
                                          <p:attrName>ppt_x</p:attrName>
                                        </p:attrNameLst>
                                      </p:cBhvr>
                                      <p:tavLst>
                                        <p:tav tm="0">
                                          <p:val>
                                            <p:strVal val="#ppt_x"/>
                                          </p:val>
                                        </p:tav>
                                        <p:tav tm="100000">
                                          <p:val>
                                            <p:strVal val="#ppt_x"/>
                                          </p:val>
                                        </p:tav>
                                      </p:tavLst>
                                    </p:anim>
                                    <p:anim calcmode="lin" valueType="num">
                                      <p:cBhvr additive="base">
                                        <p:cTn id="18" dur="3000" fill="hold"/>
                                        <p:tgtEl>
                                          <p:spTgt spid="76806"/>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8000"/>
                            </p:stCondLst>
                            <p:childTnLst>
                              <p:par>
                                <p:cTn id="20" presetID="2" presetClass="entr" presetSubtype="4" fill="hold" grpId="0" nodeType="afterEffect">
                                  <p:stCondLst>
                                    <p:cond delay="0"/>
                                  </p:stCondLst>
                                  <p:childTnLst>
                                    <p:set>
                                      <p:cBhvr>
                                        <p:cTn id="21" dur="1" fill="hold">
                                          <p:stCondLst>
                                            <p:cond delay="0"/>
                                          </p:stCondLst>
                                        </p:cTn>
                                        <p:tgtEl>
                                          <p:spTgt spid="76810"/>
                                        </p:tgtEl>
                                        <p:attrNameLst>
                                          <p:attrName>style.visibility</p:attrName>
                                        </p:attrNameLst>
                                      </p:cBhvr>
                                      <p:to>
                                        <p:strVal val="visible"/>
                                      </p:to>
                                    </p:set>
                                    <p:anim calcmode="lin" valueType="num">
                                      <p:cBhvr additive="base">
                                        <p:cTn id="22" dur="3000" fill="hold"/>
                                        <p:tgtEl>
                                          <p:spTgt spid="76810"/>
                                        </p:tgtEl>
                                        <p:attrNameLst>
                                          <p:attrName>ppt_x</p:attrName>
                                        </p:attrNameLst>
                                      </p:cBhvr>
                                      <p:tavLst>
                                        <p:tav tm="0">
                                          <p:val>
                                            <p:strVal val="#ppt_x"/>
                                          </p:val>
                                        </p:tav>
                                        <p:tav tm="100000">
                                          <p:val>
                                            <p:strVal val="#ppt_x"/>
                                          </p:val>
                                        </p:tav>
                                      </p:tavLst>
                                    </p:anim>
                                    <p:anim calcmode="lin" valueType="num">
                                      <p:cBhvr additive="base">
                                        <p:cTn id="23" dur="3000" fill="hold"/>
                                        <p:tgtEl>
                                          <p:spTgt spid="76810"/>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1000"/>
                            </p:stCondLst>
                            <p:childTnLst>
                              <p:par>
                                <p:cTn id="25" presetID="2" presetClass="entr" presetSubtype="8" fill="hold" nodeType="afterEffect">
                                  <p:stCondLst>
                                    <p:cond delay="0"/>
                                  </p:stCondLst>
                                  <p:childTnLst>
                                    <p:set>
                                      <p:cBhvr>
                                        <p:cTn id="26" dur="1" fill="hold">
                                          <p:stCondLst>
                                            <p:cond delay="0"/>
                                          </p:stCondLst>
                                        </p:cTn>
                                        <p:tgtEl>
                                          <p:spTgt spid="76807"/>
                                        </p:tgtEl>
                                        <p:attrNameLst>
                                          <p:attrName>style.visibility</p:attrName>
                                        </p:attrNameLst>
                                      </p:cBhvr>
                                      <p:to>
                                        <p:strVal val="visible"/>
                                      </p:to>
                                    </p:set>
                                    <p:anim calcmode="lin" valueType="num">
                                      <p:cBhvr additive="base">
                                        <p:cTn id="27" dur="3000" fill="hold"/>
                                        <p:tgtEl>
                                          <p:spTgt spid="76807"/>
                                        </p:tgtEl>
                                        <p:attrNameLst>
                                          <p:attrName>ppt_x</p:attrName>
                                        </p:attrNameLst>
                                      </p:cBhvr>
                                      <p:tavLst>
                                        <p:tav tm="0">
                                          <p:val>
                                            <p:strVal val="0-#ppt_w/2"/>
                                          </p:val>
                                        </p:tav>
                                        <p:tav tm="100000">
                                          <p:val>
                                            <p:strVal val="#ppt_x"/>
                                          </p:val>
                                        </p:tav>
                                      </p:tavLst>
                                    </p:anim>
                                    <p:anim calcmode="lin" valueType="num">
                                      <p:cBhvr additive="base">
                                        <p:cTn id="28" dur="3000" fill="hold"/>
                                        <p:tgtEl>
                                          <p:spTgt spid="76807"/>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4000"/>
                            </p:stCondLst>
                            <p:childTnLst>
                              <p:par>
                                <p:cTn id="30" presetID="2" presetClass="entr" presetSubtype="8" fill="hold" grpId="0" nodeType="afterEffect">
                                  <p:stCondLst>
                                    <p:cond delay="0"/>
                                  </p:stCondLst>
                                  <p:childTnLst>
                                    <p:set>
                                      <p:cBhvr>
                                        <p:cTn id="31" dur="1" fill="hold">
                                          <p:stCondLst>
                                            <p:cond delay="0"/>
                                          </p:stCondLst>
                                        </p:cTn>
                                        <p:tgtEl>
                                          <p:spTgt spid="76803"/>
                                        </p:tgtEl>
                                        <p:attrNameLst>
                                          <p:attrName>style.visibility</p:attrName>
                                        </p:attrNameLst>
                                      </p:cBhvr>
                                      <p:to>
                                        <p:strVal val="visible"/>
                                      </p:to>
                                    </p:set>
                                    <p:anim calcmode="lin" valueType="num">
                                      <p:cBhvr additive="base">
                                        <p:cTn id="32" dur="3000" fill="hold"/>
                                        <p:tgtEl>
                                          <p:spTgt spid="76803"/>
                                        </p:tgtEl>
                                        <p:attrNameLst>
                                          <p:attrName>ppt_x</p:attrName>
                                        </p:attrNameLst>
                                      </p:cBhvr>
                                      <p:tavLst>
                                        <p:tav tm="0">
                                          <p:val>
                                            <p:strVal val="0-#ppt_w/2"/>
                                          </p:val>
                                        </p:tav>
                                        <p:tav tm="100000">
                                          <p:val>
                                            <p:strVal val="#ppt_x"/>
                                          </p:val>
                                        </p:tav>
                                      </p:tavLst>
                                    </p:anim>
                                    <p:anim calcmode="lin" valueType="num">
                                      <p:cBhvr additive="base">
                                        <p:cTn id="33" dur="3000" fill="hold"/>
                                        <p:tgtEl>
                                          <p:spTgt spid="76803"/>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7000"/>
                            </p:stCondLst>
                            <p:childTnLst>
                              <p:par>
                                <p:cTn id="35" presetID="2" presetClass="entr" presetSubtype="8" fill="hold" nodeType="afterEffect">
                                  <p:stCondLst>
                                    <p:cond delay="0"/>
                                  </p:stCondLst>
                                  <p:childTnLst>
                                    <p:set>
                                      <p:cBhvr>
                                        <p:cTn id="36" dur="1" fill="hold">
                                          <p:stCondLst>
                                            <p:cond delay="0"/>
                                          </p:stCondLst>
                                        </p:cTn>
                                        <p:tgtEl>
                                          <p:spTgt spid="76808"/>
                                        </p:tgtEl>
                                        <p:attrNameLst>
                                          <p:attrName>style.visibility</p:attrName>
                                        </p:attrNameLst>
                                      </p:cBhvr>
                                      <p:to>
                                        <p:strVal val="visible"/>
                                      </p:to>
                                    </p:set>
                                    <p:anim calcmode="lin" valueType="num">
                                      <p:cBhvr additive="base">
                                        <p:cTn id="37" dur="3000" fill="hold"/>
                                        <p:tgtEl>
                                          <p:spTgt spid="76808"/>
                                        </p:tgtEl>
                                        <p:attrNameLst>
                                          <p:attrName>ppt_x</p:attrName>
                                        </p:attrNameLst>
                                      </p:cBhvr>
                                      <p:tavLst>
                                        <p:tav tm="0">
                                          <p:val>
                                            <p:strVal val="0-#ppt_w/2"/>
                                          </p:val>
                                        </p:tav>
                                        <p:tav tm="100000">
                                          <p:val>
                                            <p:strVal val="#ppt_x"/>
                                          </p:val>
                                        </p:tav>
                                      </p:tavLst>
                                    </p:anim>
                                    <p:anim calcmode="lin" valueType="num">
                                      <p:cBhvr additive="base">
                                        <p:cTn id="38" dur="3000" fill="hold"/>
                                        <p:tgtEl>
                                          <p:spTgt spid="76808"/>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20000"/>
                            </p:stCondLst>
                            <p:childTnLst>
                              <p:par>
                                <p:cTn id="40" presetID="2" presetClass="entr" presetSubtype="1" fill="hold" grpId="0" nodeType="afterEffect">
                                  <p:stCondLst>
                                    <p:cond delay="0"/>
                                  </p:stCondLst>
                                  <p:childTnLst>
                                    <p:set>
                                      <p:cBhvr>
                                        <p:cTn id="41" dur="1" fill="hold">
                                          <p:stCondLst>
                                            <p:cond delay="0"/>
                                          </p:stCondLst>
                                        </p:cTn>
                                        <p:tgtEl>
                                          <p:spTgt spid="76811"/>
                                        </p:tgtEl>
                                        <p:attrNameLst>
                                          <p:attrName>style.visibility</p:attrName>
                                        </p:attrNameLst>
                                      </p:cBhvr>
                                      <p:to>
                                        <p:strVal val="visible"/>
                                      </p:to>
                                    </p:set>
                                    <p:anim calcmode="lin" valueType="num">
                                      <p:cBhvr additive="base">
                                        <p:cTn id="42" dur="3000" fill="hold"/>
                                        <p:tgtEl>
                                          <p:spTgt spid="76811"/>
                                        </p:tgtEl>
                                        <p:attrNameLst>
                                          <p:attrName>ppt_x</p:attrName>
                                        </p:attrNameLst>
                                      </p:cBhvr>
                                      <p:tavLst>
                                        <p:tav tm="0">
                                          <p:val>
                                            <p:strVal val="#ppt_x"/>
                                          </p:val>
                                        </p:tav>
                                        <p:tav tm="100000">
                                          <p:val>
                                            <p:strVal val="#ppt_x"/>
                                          </p:val>
                                        </p:tav>
                                      </p:tavLst>
                                    </p:anim>
                                    <p:anim calcmode="lin" valueType="num">
                                      <p:cBhvr additive="base">
                                        <p:cTn id="43" dur="3000" fill="hold"/>
                                        <p:tgtEl>
                                          <p:spTgt spid="76811"/>
                                        </p:tgtEl>
                                        <p:attrNameLst>
                                          <p:attrName>ppt_y</p:attrName>
                                        </p:attrNameLst>
                                      </p:cBhvr>
                                      <p:tavLst>
                                        <p:tav tm="0">
                                          <p:val>
                                            <p:strVal val="0-#ppt_h/2"/>
                                          </p:val>
                                        </p:tav>
                                        <p:tav tm="100000">
                                          <p:val>
                                            <p:strVal val="#ppt_y"/>
                                          </p:val>
                                        </p:tav>
                                      </p:tavLst>
                                    </p:anim>
                                  </p:childTnLst>
                                </p:cTn>
                              </p:par>
                            </p:childTnLst>
                          </p:cTn>
                        </p:par>
                        <p:par>
                          <p:cTn id="44" fill="hold" nodeType="afterGroup">
                            <p:stCondLst>
                              <p:cond delay="23000"/>
                            </p:stCondLst>
                            <p:childTnLst>
                              <p:par>
                                <p:cTn id="45" presetID="2" presetClass="entr" presetSubtype="1" fill="hold" nodeType="afterEffect">
                                  <p:stCondLst>
                                    <p:cond delay="0"/>
                                  </p:stCondLst>
                                  <p:childTnLst>
                                    <p:set>
                                      <p:cBhvr>
                                        <p:cTn id="46" dur="1" fill="hold">
                                          <p:stCondLst>
                                            <p:cond delay="0"/>
                                          </p:stCondLst>
                                        </p:cTn>
                                        <p:tgtEl>
                                          <p:spTgt spid="76813"/>
                                        </p:tgtEl>
                                        <p:attrNameLst>
                                          <p:attrName>style.visibility</p:attrName>
                                        </p:attrNameLst>
                                      </p:cBhvr>
                                      <p:to>
                                        <p:strVal val="visible"/>
                                      </p:to>
                                    </p:set>
                                    <p:anim calcmode="lin" valueType="num">
                                      <p:cBhvr additive="base">
                                        <p:cTn id="47" dur="3000" fill="hold"/>
                                        <p:tgtEl>
                                          <p:spTgt spid="76813"/>
                                        </p:tgtEl>
                                        <p:attrNameLst>
                                          <p:attrName>ppt_x</p:attrName>
                                        </p:attrNameLst>
                                      </p:cBhvr>
                                      <p:tavLst>
                                        <p:tav tm="0">
                                          <p:val>
                                            <p:strVal val="#ppt_x"/>
                                          </p:val>
                                        </p:tav>
                                        <p:tav tm="100000">
                                          <p:val>
                                            <p:strVal val="#ppt_x"/>
                                          </p:val>
                                        </p:tav>
                                      </p:tavLst>
                                    </p:anim>
                                    <p:anim calcmode="lin" valueType="num">
                                      <p:cBhvr additive="base">
                                        <p:cTn id="48" dur="3000" fill="hold"/>
                                        <p:tgtEl>
                                          <p:spTgt spid="76813"/>
                                        </p:tgtEl>
                                        <p:attrNameLst>
                                          <p:attrName>ppt_y</p:attrName>
                                        </p:attrNameLst>
                                      </p:cBhvr>
                                      <p:tavLst>
                                        <p:tav tm="0">
                                          <p:val>
                                            <p:strVal val="0-#ppt_h/2"/>
                                          </p:val>
                                        </p:tav>
                                        <p:tav tm="100000">
                                          <p:val>
                                            <p:strVal val="#ppt_y"/>
                                          </p:val>
                                        </p:tav>
                                      </p:tavLst>
                                    </p:anim>
                                  </p:childTnLst>
                                </p:cTn>
                              </p:par>
                            </p:childTnLst>
                          </p:cTn>
                        </p:par>
                        <p:par>
                          <p:cTn id="49" fill="hold" nodeType="afterGroup">
                            <p:stCondLst>
                              <p:cond delay="26000"/>
                            </p:stCondLst>
                            <p:childTnLst>
                              <p:par>
                                <p:cTn id="50" presetID="2" presetClass="entr" presetSubtype="4" fill="hold" grpId="0" nodeType="afterEffect">
                                  <p:stCondLst>
                                    <p:cond delay="0"/>
                                  </p:stCondLst>
                                  <p:childTnLst>
                                    <p:set>
                                      <p:cBhvr>
                                        <p:cTn id="51" dur="1" fill="hold">
                                          <p:stCondLst>
                                            <p:cond delay="0"/>
                                          </p:stCondLst>
                                        </p:cTn>
                                        <p:tgtEl>
                                          <p:spTgt spid="76805"/>
                                        </p:tgtEl>
                                        <p:attrNameLst>
                                          <p:attrName>style.visibility</p:attrName>
                                        </p:attrNameLst>
                                      </p:cBhvr>
                                      <p:to>
                                        <p:strVal val="visible"/>
                                      </p:to>
                                    </p:set>
                                    <p:anim calcmode="lin" valueType="num">
                                      <p:cBhvr additive="base">
                                        <p:cTn id="52" dur="3000" fill="hold"/>
                                        <p:tgtEl>
                                          <p:spTgt spid="76805"/>
                                        </p:tgtEl>
                                        <p:attrNameLst>
                                          <p:attrName>ppt_x</p:attrName>
                                        </p:attrNameLst>
                                      </p:cBhvr>
                                      <p:tavLst>
                                        <p:tav tm="0">
                                          <p:val>
                                            <p:strVal val="#ppt_x"/>
                                          </p:val>
                                        </p:tav>
                                        <p:tav tm="100000">
                                          <p:val>
                                            <p:strVal val="#ppt_x"/>
                                          </p:val>
                                        </p:tav>
                                      </p:tavLst>
                                    </p:anim>
                                    <p:anim calcmode="lin" valueType="num">
                                      <p:cBhvr additive="base">
                                        <p:cTn id="53" dur="3000" fill="hold"/>
                                        <p:tgtEl>
                                          <p:spTgt spid="76805"/>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29000"/>
                            </p:stCondLst>
                            <p:childTnLst>
                              <p:par>
                                <p:cTn id="55" presetID="2" presetClass="entr" presetSubtype="4" fill="hold" nodeType="afterEffect">
                                  <p:stCondLst>
                                    <p:cond delay="0"/>
                                  </p:stCondLst>
                                  <p:childTnLst>
                                    <p:set>
                                      <p:cBhvr>
                                        <p:cTn id="56" dur="1" fill="hold">
                                          <p:stCondLst>
                                            <p:cond delay="0"/>
                                          </p:stCondLst>
                                        </p:cTn>
                                        <p:tgtEl>
                                          <p:spTgt spid="76814"/>
                                        </p:tgtEl>
                                        <p:attrNameLst>
                                          <p:attrName>style.visibility</p:attrName>
                                        </p:attrNameLst>
                                      </p:cBhvr>
                                      <p:to>
                                        <p:strVal val="visible"/>
                                      </p:to>
                                    </p:set>
                                    <p:anim calcmode="lin" valueType="num">
                                      <p:cBhvr additive="base">
                                        <p:cTn id="57" dur="3000" fill="hold"/>
                                        <p:tgtEl>
                                          <p:spTgt spid="76814"/>
                                        </p:tgtEl>
                                        <p:attrNameLst>
                                          <p:attrName>ppt_x</p:attrName>
                                        </p:attrNameLst>
                                      </p:cBhvr>
                                      <p:tavLst>
                                        <p:tav tm="0">
                                          <p:val>
                                            <p:strVal val="#ppt_x"/>
                                          </p:val>
                                        </p:tav>
                                        <p:tav tm="100000">
                                          <p:val>
                                            <p:strVal val="#ppt_x"/>
                                          </p:val>
                                        </p:tav>
                                      </p:tavLst>
                                    </p:anim>
                                    <p:anim calcmode="lin" valueType="num">
                                      <p:cBhvr additive="base">
                                        <p:cTn id="58" dur="3000" fill="hold"/>
                                        <p:tgtEl>
                                          <p:spTgt spid="76814"/>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32000"/>
                            </p:stCondLst>
                            <p:childTnLst>
                              <p:par>
                                <p:cTn id="60" presetID="2" presetClass="entr" presetSubtype="4" fill="hold" nodeType="afterEffect">
                                  <p:stCondLst>
                                    <p:cond delay="0"/>
                                  </p:stCondLst>
                                  <p:childTnLst>
                                    <p:set>
                                      <p:cBhvr>
                                        <p:cTn id="61" dur="1" fill="hold">
                                          <p:stCondLst>
                                            <p:cond delay="0"/>
                                          </p:stCondLst>
                                        </p:cTn>
                                        <p:tgtEl>
                                          <p:spTgt spid="76815"/>
                                        </p:tgtEl>
                                        <p:attrNameLst>
                                          <p:attrName>style.visibility</p:attrName>
                                        </p:attrNameLst>
                                      </p:cBhvr>
                                      <p:to>
                                        <p:strVal val="visible"/>
                                      </p:to>
                                    </p:set>
                                    <p:anim calcmode="lin" valueType="num">
                                      <p:cBhvr additive="base">
                                        <p:cTn id="62" dur="3000" fill="hold"/>
                                        <p:tgtEl>
                                          <p:spTgt spid="76815"/>
                                        </p:tgtEl>
                                        <p:attrNameLst>
                                          <p:attrName>ppt_x</p:attrName>
                                        </p:attrNameLst>
                                      </p:cBhvr>
                                      <p:tavLst>
                                        <p:tav tm="0">
                                          <p:val>
                                            <p:strVal val="#ppt_x"/>
                                          </p:val>
                                        </p:tav>
                                        <p:tav tm="100000">
                                          <p:val>
                                            <p:strVal val="#ppt_x"/>
                                          </p:val>
                                        </p:tav>
                                      </p:tavLst>
                                    </p:anim>
                                    <p:anim calcmode="lin" valueType="num">
                                      <p:cBhvr additive="base">
                                        <p:cTn id="63" dur="3000" fill="hold"/>
                                        <p:tgtEl>
                                          <p:spTgt spid="76815"/>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35000"/>
                            </p:stCondLst>
                            <p:childTnLst>
                              <p:par>
                                <p:cTn id="65" presetID="2" presetClass="entr" presetSubtype="4" fill="hold" grpId="0" nodeType="afterEffect">
                                  <p:stCondLst>
                                    <p:cond delay="0"/>
                                  </p:stCondLst>
                                  <p:childTnLst>
                                    <p:set>
                                      <p:cBhvr>
                                        <p:cTn id="66" dur="1" fill="hold">
                                          <p:stCondLst>
                                            <p:cond delay="0"/>
                                          </p:stCondLst>
                                        </p:cTn>
                                        <p:tgtEl>
                                          <p:spTgt spid="76816"/>
                                        </p:tgtEl>
                                        <p:attrNameLst>
                                          <p:attrName>style.visibility</p:attrName>
                                        </p:attrNameLst>
                                      </p:cBhvr>
                                      <p:to>
                                        <p:strVal val="visible"/>
                                      </p:to>
                                    </p:set>
                                    <p:anim calcmode="lin" valueType="num">
                                      <p:cBhvr additive="base">
                                        <p:cTn id="67" dur="3000" fill="hold"/>
                                        <p:tgtEl>
                                          <p:spTgt spid="76816"/>
                                        </p:tgtEl>
                                        <p:attrNameLst>
                                          <p:attrName>ppt_x</p:attrName>
                                        </p:attrNameLst>
                                      </p:cBhvr>
                                      <p:tavLst>
                                        <p:tav tm="0">
                                          <p:val>
                                            <p:strVal val="#ppt_x"/>
                                          </p:val>
                                        </p:tav>
                                        <p:tav tm="100000">
                                          <p:val>
                                            <p:strVal val="#ppt_x"/>
                                          </p:val>
                                        </p:tav>
                                      </p:tavLst>
                                    </p:anim>
                                    <p:anim calcmode="lin" valueType="num">
                                      <p:cBhvr additive="base">
                                        <p:cTn id="68" dur="3000" fill="hold"/>
                                        <p:tgtEl>
                                          <p:spTgt spid="76816"/>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38000"/>
                            </p:stCondLst>
                            <p:childTnLst>
                              <p:par>
                                <p:cTn id="70" presetID="2" presetClass="entr" presetSubtype="8" fill="hold" nodeType="afterEffect">
                                  <p:stCondLst>
                                    <p:cond delay="0"/>
                                  </p:stCondLst>
                                  <p:childTnLst>
                                    <p:set>
                                      <p:cBhvr>
                                        <p:cTn id="71" dur="1" fill="hold">
                                          <p:stCondLst>
                                            <p:cond delay="0"/>
                                          </p:stCondLst>
                                        </p:cTn>
                                        <p:tgtEl>
                                          <p:spTgt spid="76812"/>
                                        </p:tgtEl>
                                        <p:attrNameLst>
                                          <p:attrName>style.visibility</p:attrName>
                                        </p:attrNameLst>
                                      </p:cBhvr>
                                      <p:to>
                                        <p:strVal val="visible"/>
                                      </p:to>
                                    </p:set>
                                    <p:anim calcmode="lin" valueType="num">
                                      <p:cBhvr additive="base">
                                        <p:cTn id="72" dur="3000" fill="hold"/>
                                        <p:tgtEl>
                                          <p:spTgt spid="76812"/>
                                        </p:tgtEl>
                                        <p:attrNameLst>
                                          <p:attrName>ppt_x</p:attrName>
                                        </p:attrNameLst>
                                      </p:cBhvr>
                                      <p:tavLst>
                                        <p:tav tm="0">
                                          <p:val>
                                            <p:strVal val="0-#ppt_w/2"/>
                                          </p:val>
                                        </p:tav>
                                        <p:tav tm="100000">
                                          <p:val>
                                            <p:strVal val="#ppt_x"/>
                                          </p:val>
                                        </p:tav>
                                      </p:tavLst>
                                    </p:anim>
                                    <p:anim calcmode="lin" valueType="num">
                                      <p:cBhvr additive="base">
                                        <p:cTn id="73" dur="3000" fill="hold"/>
                                        <p:tgtEl>
                                          <p:spTgt spid="76812"/>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41000"/>
                            </p:stCondLst>
                            <p:childTnLst>
                              <p:par>
                                <p:cTn id="75" presetID="2" presetClass="entr" presetSubtype="1" fill="hold" nodeType="afterEffect">
                                  <p:stCondLst>
                                    <p:cond delay="0"/>
                                  </p:stCondLst>
                                  <p:childTnLst>
                                    <p:set>
                                      <p:cBhvr>
                                        <p:cTn id="76" dur="1" fill="hold">
                                          <p:stCondLst>
                                            <p:cond delay="0"/>
                                          </p:stCondLst>
                                        </p:cTn>
                                        <p:tgtEl>
                                          <p:spTgt spid="76809"/>
                                        </p:tgtEl>
                                        <p:attrNameLst>
                                          <p:attrName>style.visibility</p:attrName>
                                        </p:attrNameLst>
                                      </p:cBhvr>
                                      <p:to>
                                        <p:strVal val="visible"/>
                                      </p:to>
                                    </p:set>
                                    <p:anim calcmode="lin" valueType="num">
                                      <p:cBhvr additive="base">
                                        <p:cTn id="77" dur="3000" fill="hold"/>
                                        <p:tgtEl>
                                          <p:spTgt spid="76809"/>
                                        </p:tgtEl>
                                        <p:attrNameLst>
                                          <p:attrName>ppt_x</p:attrName>
                                        </p:attrNameLst>
                                      </p:cBhvr>
                                      <p:tavLst>
                                        <p:tav tm="0">
                                          <p:val>
                                            <p:strVal val="#ppt_x"/>
                                          </p:val>
                                        </p:tav>
                                        <p:tav tm="100000">
                                          <p:val>
                                            <p:strVal val="#ppt_x"/>
                                          </p:val>
                                        </p:tav>
                                      </p:tavLst>
                                    </p:anim>
                                    <p:anim calcmode="lin" valueType="num">
                                      <p:cBhvr additive="base">
                                        <p:cTn id="78" dur="3000" fill="hold"/>
                                        <p:tgtEl>
                                          <p:spTgt spid="76809"/>
                                        </p:tgtEl>
                                        <p:attrNameLst>
                                          <p:attrName>ppt_y</p:attrName>
                                        </p:attrNameLst>
                                      </p:cBhvr>
                                      <p:tavLst>
                                        <p:tav tm="0">
                                          <p:val>
                                            <p:strVal val="0-#ppt_h/2"/>
                                          </p:val>
                                        </p:tav>
                                        <p:tav tm="100000">
                                          <p:val>
                                            <p:strVal val="#ppt_y"/>
                                          </p:val>
                                        </p:tav>
                                      </p:tavLst>
                                    </p:anim>
                                  </p:childTnLst>
                                </p:cTn>
                              </p:par>
                            </p:childTnLst>
                          </p:cTn>
                        </p:par>
                        <p:par>
                          <p:cTn id="79" fill="hold" nodeType="afterGroup">
                            <p:stCondLst>
                              <p:cond delay="44000"/>
                            </p:stCondLst>
                            <p:childTnLst>
                              <p:par>
                                <p:cTn id="80" presetID="2" presetClass="entr" presetSubtype="1" fill="hold" grpId="0" nodeType="afterEffect">
                                  <p:stCondLst>
                                    <p:cond delay="0"/>
                                  </p:stCondLst>
                                  <p:childTnLst>
                                    <p:set>
                                      <p:cBhvr>
                                        <p:cTn id="81" dur="1" fill="hold">
                                          <p:stCondLst>
                                            <p:cond delay="0"/>
                                          </p:stCondLst>
                                        </p:cTn>
                                        <p:tgtEl>
                                          <p:spTgt spid="76817"/>
                                        </p:tgtEl>
                                        <p:attrNameLst>
                                          <p:attrName>style.visibility</p:attrName>
                                        </p:attrNameLst>
                                      </p:cBhvr>
                                      <p:to>
                                        <p:strVal val="visible"/>
                                      </p:to>
                                    </p:set>
                                    <p:anim calcmode="lin" valueType="num">
                                      <p:cBhvr additive="base">
                                        <p:cTn id="82" dur="3000" fill="hold"/>
                                        <p:tgtEl>
                                          <p:spTgt spid="76817"/>
                                        </p:tgtEl>
                                        <p:attrNameLst>
                                          <p:attrName>ppt_x</p:attrName>
                                        </p:attrNameLst>
                                      </p:cBhvr>
                                      <p:tavLst>
                                        <p:tav tm="0">
                                          <p:val>
                                            <p:strVal val="#ppt_x"/>
                                          </p:val>
                                        </p:tav>
                                        <p:tav tm="100000">
                                          <p:val>
                                            <p:strVal val="#ppt_x"/>
                                          </p:val>
                                        </p:tav>
                                      </p:tavLst>
                                    </p:anim>
                                    <p:anim calcmode="lin" valueType="num">
                                      <p:cBhvr additive="base">
                                        <p:cTn id="83" dur="3000" fill="hold"/>
                                        <p:tgtEl>
                                          <p:spTgt spid="768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nimBg="1"/>
      <p:bldP spid="76804" grpId="0" animBg="1"/>
      <p:bldP spid="76805" grpId="0" animBg="1"/>
      <p:bldP spid="76810" grpId="0" animBg="1"/>
      <p:bldP spid="76811" grpId="0" animBg="1"/>
      <p:bldP spid="76816" grpId="0" animBg="1"/>
      <p:bldP spid="768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xmlns="" id="{F3760FA6-05B4-F5EB-6888-419B5199E903}"/>
              </a:ext>
            </a:extLst>
          </p:cNvPr>
          <p:cNvSpPr>
            <a:spLocks noGrp="1" noChangeArrowheads="1"/>
          </p:cNvSpPr>
          <p:nvPr>
            <p:ph type="body" idx="1"/>
          </p:nvPr>
        </p:nvSpPr>
        <p:spPr>
          <a:xfrm>
            <a:off x="422275" y="304800"/>
            <a:ext cx="8229600" cy="5673725"/>
          </a:xfrm>
        </p:spPr>
        <p:txBody>
          <a:bodyPr/>
          <a:lstStyle/>
          <a:p>
            <a:pPr eaLnBrk="1" hangingPunct="1">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đồ</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cung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phản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xạ</a:t>
            </a:r>
            <a:endParaRPr lang="en-US" altLang="en-US" dirty="0">
              <a:latin typeface="Times New Roman" panose="02020603050405020304" pitchFamily="18" charset="0"/>
              <a:cs typeface="Times New Roman" panose="02020603050405020304" pitchFamily="18" charset="0"/>
            </a:endParaRPr>
          </a:p>
        </p:txBody>
      </p:sp>
      <p:sp>
        <p:nvSpPr>
          <p:cNvPr id="75779" name="Rectangle 3">
            <a:extLst>
              <a:ext uri="{FF2B5EF4-FFF2-40B4-BE49-F238E27FC236}">
                <a16:creationId xmlns:a16="http://schemas.microsoft.com/office/drawing/2014/main" xmlns="" id="{9CD6342D-3C81-8853-CE0D-861F3BFB773E}"/>
              </a:ext>
            </a:extLst>
          </p:cNvPr>
          <p:cNvSpPr>
            <a:spLocks noChangeArrowheads="1"/>
          </p:cNvSpPr>
          <p:nvPr/>
        </p:nvSpPr>
        <p:spPr bwMode="auto">
          <a:xfrm>
            <a:off x="3095625" y="1482725"/>
            <a:ext cx="2882900" cy="1143000"/>
          </a:xfrm>
          <a:prstGeom prst="rect">
            <a:avLst/>
          </a:prstGeom>
          <a:solidFill>
            <a:srgbClr val="CC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Trung ương TK</a:t>
            </a:r>
          </a:p>
        </p:txBody>
      </p:sp>
      <p:sp>
        <p:nvSpPr>
          <p:cNvPr id="75780" name="Rectangle 4">
            <a:extLst>
              <a:ext uri="{FF2B5EF4-FFF2-40B4-BE49-F238E27FC236}">
                <a16:creationId xmlns:a16="http://schemas.microsoft.com/office/drawing/2014/main" xmlns="" id="{5BD2DAE3-14EE-3781-C6CE-7C9AA46271EE}"/>
              </a:ext>
            </a:extLst>
          </p:cNvPr>
          <p:cNvSpPr>
            <a:spLocks noChangeArrowheads="1"/>
          </p:cNvSpPr>
          <p:nvPr/>
        </p:nvSpPr>
        <p:spPr bwMode="auto">
          <a:xfrm>
            <a:off x="352425" y="4835525"/>
            <a:ext cx="2882900" cy="1143000"/>
          </a:xfrm>
          <a:prstGeom prst="rect">
            <a:avLst/>
          </a:prstGeom>
          <a:solidFill>
            <a:srgbClr val="CC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Cơ quan thụ cảm </a:t>
            </a:r>
          </a:p>
        </p:txBody>
      </p:sp>
      <p:sp>
        <p:nvSpPr>
          <p:cNvPr id="75781" name="Rectangle 5">
            <a:extLst>
              <a:ext uri="{FF2B5EF4-FFF2-40B4-BE49-F238E27FC236}">
                <a16:creationId xmlns:a16="http://schemas.microsoft.com/office/drawing/2014/main" xmlns="" id="{F89B1F65-D8CD-18DD-104C-376E89DA085F}"/>
              </a:ext>
            </a:extLst>
          </p:cNvPr>
          <p:cNvSpPr>
            <a:spLocks noChangeArrowheads="1"/>
          </p:cNvSpPr>
          <p:nvPr/>
        </p:nvSpPr>
        <p:spPr bwMode="auto">
          <a:xfrm>
            <a:off x="5767388" y="4724400"/>
            <a:ext cx="3071812" cy="1177925"/>
          </a:xfrm>
          <a:prstGeom prst="rect">
            <a:avLst/>
          </a:prstGeom>
          <a:solidFill>
            <a:srgbClr val="CC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 Cơ quan phản ứng </a:t>
            </a:r>
          </a:p>
        </p:txBody>
      </p:sp>
      <p:sp>
        <p:nvSpPr>
          <p:cNvPr id="75782" name="Line 6">
            <a:extLst>
              <a:ext uri="{FF2B5EF4-FFF2-40B4-BE49-F238E27FC236}">
                <a16:creationId xmlns:a16="http://schemas.microsoft.com/office/drawing/2014/main" xmlns="" id="{080EB9AE-98F2-F2C0-5495-8B8E08CAF29B}"/>
              </a:ext>
            </a:extLst>
          </p:cNvPr>
          <p:cNvSpPr>
            <a:spLocks noChangeShapeType="1"/>
          </p:cNvSpPr>
          <p:nvPr/>
        </p:nvSpPr>
        <p:spPr bwMode="auto">
          <a:xfrm flipV="1">
            <a:off x="1687513" y="2016125"/>
            <a:ext cx="0" cy="2743200"/>
          </a:xfrm>
          <a:prstGeom prst="line">
            <a:avLst/>
          </a:prstGeom>
          <a:noFill/>
          <a:ln w="3810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5783" name="Line 7">
            <a:extLst>
              <a:ext uri="{FF2B5EF4-FFF2-40B4-BE49-F238E27FC236}">
                <a16:creationId xmlns:a16="http://schemas.microsoft.com/office/drawing/2014/main" xmlns="" id="{8FC0916A-1CFA-9B1F-5271-F5BDA1BC1C79}"/>
              </a:ext>
            </a:extLst>
          </p:cNvPr>
          <p:cNvSpPr>
            <a:spLocks noChangeShapeType="1"/>
          </p:cNvSpPr>
          <p:nvPr/>
        </p:nvSpPr>
        <p:spPr bwMode="auto">
          <a:xfrm>
            <a:off x="1687513" y="2016125"/>
            <a:ext cx="1408112" cy="0"/>
          </a:xfrm>
          <a:prstGeom prst="line">
            <a:avLst/>
          </a:prstGeom>
          <a:noFill/>
          <a:ln w="3810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5784" name="Line 8">
            <a:extLst>
              <a:ext uri="{FF2B5EF4-FFF2-40B4-BE49-F238E27FC236}">
                <a16:creationId xmlns:a16="http://schemas.microsoft.com/office/drawing/2014/main" xmlns="" id="{F367D19D-592B-38CE-FB6B-BBBC9C988A46}"/>
              </a:ext>
            </a:extLst>
          </p:cNvPr>
          <p:cNvSpPr>
            <a:spLocks noChangeShapeType="1"/>
          </p:cNvSpPr>
          <p:nvPr/>
        </p:nvSpPr>
        <p:spPr bwMode="auto">
          <a:xfrm>
            <a:off x="5978525" y="2092325"/>
            <a:ext cx="1266825" cy="0"/>
          </a:xfrm>
          <a:prstGeom prst="line">
            <a:avLst/>
          </a:prstGeom>
          <a:noFill/>
          <a:ln w="3810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5785" name="Line 9">
            <a:extLst>
              <a:ext uri="{FF2B5EF4-FFF2-40B4-BE49-F238E27FC236}">
                <a16:creationId xmlns:a16="http://schemas.microsoft.com/office/drawing/2014/main" xmlns="" id="{C2A78C69-5F5C-EDD6-839B-6ECC648AEF96}"/>
              </a:ext>
            </a:extLst>
          </p:cNvPr>
          <p:cNvSpPr>
            <a:spLocks noChangeShapeType="1"/>
          </p:cNvSpPr>
          <p:nvPr/>
        </p:nvSpPr>
        <p:spPr bwMode="auto">
          <a:xfrm>
            <a:off x="7245350" y="2092325"/>
            <a:ext cx="0" cy="2667000"/>
          </a:xfrm>
          <a:prstGeom prst="line">
            <a:avLst/>
          </a:prstGeom>
          <a:noFill/>
          <a:ln w="3810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5786" name="Rectangle 10">
            <a:extLst>
              <a:ext uri="{FF2B5EF4-FFF2-40B4-BE49-F238E27FC236}">
                <a16:creationId xmlns:a16="http://schemas.microsoft.com/office/drawing/2014/main" xmlns="" id="{DD8038F6-336D-C38C-AD93-929160C44A8C}"/>
              </a:ext>
            </a:extLst>
          </p:cNvPr>
          <p:cNvSpPr>
            <a:spLocks noChangeArrowheads="1"/>
          </p:cNvSpPr>
          <p:nvPr/>
        </p:nvSpPr>
        <p:spPr bwMode="auto">
          <a:xfrm rot="-5400000">
            <a:off x="-83344" y="3113882"/>
            <a:ext cx="2892425" cy="474662"/>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a:solidFill>
                  <a:srgbClr val="0000FF"/>
                </a:solidFill>
                <a:latin typeface="Times New Roman" panose="02020603050405020304" pitchFamily="18" charset="0"/>
                <a:cs typeface="Times New Roman" panose="02020603050405020304" pitchFamily="18" charset="0"/>
              </a:rPr>
              <a:t>Xung TK hướng tâm </a:t>
            </a:r>
          </a:p>
        </p:txBody>
      </p:sp>
      <p:sp>
        <p:nvSpPr>
          <p:cNvPr id="75787" name="Rectangle 11">
            <a:extLst>
              <a:ext uri="{FF2B5EF4-FFF2-40B4-BE49-F238E27FC236}">
                <a16:creationId xmlns:a16="http://schemas.microsoft.com/office/drawing/2014/main" xmlns="" id="{4F1413AD-CBE4-C59C-EE15-B151AC462D59}"/>
              </a:ext>
            </a:extLst>
          </p:cNvPr>
          <p:cNvSpPr>
            <a:spLocks noChangeArrowheads="1"/>
          </p:cNvSpPr>
          <p:nvPr/>
        </p:nvSpPr>
        <p:spPr bwMode="auto">
          <a:xfrm rot="-5400000">
            <a:off x="6490494" y="3210719"/>
            <a:ext cx="2400300" cy="468312"/>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a:solidFill>
                  <a:srgbClr val="0000FF"/>
                </a:solidFill>
                <a:latin typeface="Times New Roman" panose="02020603050405020304" pitchFamily="18" charset="0"/>
                <a:cs typeface="Times New Roman" panose="02020603050405020304" pitchFamily="18" charset="0"/>
              </a:rPr>
              <a:t>Xung TK li tâm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75778">
                                            <p:txEl>
                                              <p:pRg st="0" end="0"/>
                                            </p:txEl>
                                          </p:spTgt>
                                        </p:tgtEl>
                                        <p:attrNameLst>
                                          <p:attrName>style.visibility</p:attrName>
                                        </p:attrNameLst>
                                      </p:cBhvr>
                                      <p:to>
                                        <p:strVal val="visible"/>
                                      </p:to>
                                    </p:set>
                                    <p:anim calcmode="lin" valueType="num">
                                      <p:cBhvr additive="base">
                                        <p:cTn id="7" dur="2000" fill="hold"/>
                                        <p:tgtEl>
                                          <p:spTgt spid="75778">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75778">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75780"/>
                                        </p:tgtEl>
                                        <p:attrNameLst>
                                          <p:attrName>style.visibility</p:attrName>
                                        </p:attrNameLst>
                                      </p:cBhvr>
                                      <p:to>
                                        <p:strVal val="visible"/>
                                      </p:to>
                                    </p:set>
                                    <p:anim calcmode="lin" valueType="num">
                                      <p:cBhvr additive="base">
                                        <p:cTn id="12" dur="3000" fill="hold"/>
                                        <p:tgtEl>
                                          <p:spTgt spid="75780"/>
                                        </p:tgtEl>
                                        <p:attrNameLst>
                                          <p:attrName>ppt_x</p:attrName>
                                        </p:attrNameLst>
                                      </p:cBhvr>
                                      <p:tavLst>
                                        <p:tav tm="0">
                                          <p:val>
                                            <p:strVal val="#ppt_x"/>
                                          </p:val>
                                        </p:tav>
                                        <p:tav tm="100000">
                                          <p:val>
                                            <p:strVal val="#ppt_x"/>
                                          </p:val>
                                        </p:tav>
                                      </p:tavLst>
                                    </p:anim>
                                    <p:anim calcmode="lin" valueType="num">
                                      <p:cBhvr additive="base">
                                        <p:cTn id="13" dur="3000" fill="hold"/>
                                        <p:tgtEl>
                                          <p:spTgt spid="7578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0"/>
                            </p:stCondLst>
                            <p:childTnLst>
                              <p:par>
                                <p:cTn id="15" presetID="2" presetClass="entr" presetSubtype="4" fill="hold" nodeType="afterEffect">
                                  <p:stCondLst>
                                    <p:cond delay="0"/>
                                  </p:stCondLst>
                                  <p:childTnLst>
                                    <p:set>
                                      <p:cBhvr>
                                        <p:cTn id="16" dur="1" fill="hold">
                                          <p:stCondLst>
                                            <p:cond delay="0"/>
                                          </p:stCondLst>
                                        </p:cTn>
                                        <p:tgtEl>
                                          <p:spTgt spid="75782"/>
                                        </p:tgtEl>
                                        <p:attrNameLst>
                                          <p:attrName>style.visibility</p:attrName>
                                        </p:attrNameLst>
                                      </p:cBhvr>
                                      <p:to>
                                        <p:strVal val="visible"/>
                                      </p:to>
                                    </p:set>
                                    <p:anim calcmode="lin" valueType="num">
                                      <p:cBhvr additive="base">
                                        <p:cTn id="17" dur="3000" fill="hold"/>
                                        <p:tgtEl>
                                          <p:spTgt spid="75782"/>
                                        </p:tgtEl>
                                        <p:attrNameLst>
                                          <p:attrName>ppt_x</p:attrName>
                                        </p:attrNameLst>
                                      </p:cBhvr>
                                      <p:tavLst>
                                        <p:tav tm="0">
                                          <p:val>
                                            <p:strVal val="#ppt_x"/>
                                          </p:val>
                                        </p:tav>
                                        <p:tav tm="100000">
                                          <p:val>
                                            <p:strVal val="#ppt_x"/>
                                          </p:val>
                                        </p:tav>
                                      </p:tavLst>
                                    </p:anim>
                                    <p:anim calcmode="lin" valueType="num">
                                      <p:cBhvr additive="base">
                                        <p:cTn id="18" dur="3000" fill="hold"/>
                                        <p:tgtEl>
                                          <p:spTgt spid="75782"/>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8000"/>
                            </p:stCondLst>
                            <p:childTnLst>
                              <p:par>
                                <p:cTn id="20" presetID="2" presetClass="entr" presetSubtype="4" fill="hold" grpId="0" nodeType="afterEffect">
                                  <p:stCondLst>
                                    <p:cond delay="0"/>
                                  </p:stCondLst>
                                  <p:childTnLst>
                                    <p:set>
                                      <p:cBhvr>
                                        <p:cTn id="21" dur="1" fill="hold">
                                          <p:stCondLst>
                                            <p:cond delay="0"/>
                                          </p:stCondLst>
                                        </p:cTn>
                                        <p:tgtEl>
                                          <p:spTgt spid="75786"/>
                                        </p:tgtEl>
                                        <p:attrNameLst>
                                          <p:attrName>style.visibility</p:attrName>
                                        </p:attrNameLst>
                                      </p:cBhvr>
                                      <p:to>
                                        <p:strVal val="visible"/>
                                      </p:to>
                                    </p:set>
                                    <p:anim calcmode="lin" valueType="num">
                                      <p:cBhvr additive="base">
                                        <p:cTn id="22" dur="3000" fill="hold"/>
                                        <p:tgtEl>
                                          <p:spTgt spid="75786"/>
                                        </p:tgtEl>
                                        <p:attrNameLst>
                                          <p:attrName>ppt_x</p:attrName>
                                        </p:attrNameLst>
                                      </p:cBhvr>
                                      <p:tavLst>
                                        <p:tav tm="0">
                                          <p:val>
                                            <p:strVal val="#ppt_x"/>
                                          </p:val>
                                        </p:tav>
                                        <p:tav tm="100000">
                                          <p:val>
                                            <p:strVal val="#ppt_x"/>
                                          </p:val>
                                        </p:tav>
                                      </p:tavLst>
                                    </p:anim>
                                    <p:anim calcmode="lin" valueType="num">
                                      <p:cBhvr additive="base">
                                        <p:cTn id="23" dur="3000" fill="hold"/>
                                        <p:tgtEl>
                                          <p:spTgt spid="75786"/>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1000"/>
                            </p:stCondLst>
                            <p:childTnLst>
                              <p:par>
                                <p:cTn id="25" presetID="2" presetClass="entr" presetSubtype="8" fill="hold" nodeType="afterEffect">
                                  <p:stCondLst>
                                    <p:cond delay="0"/>
                                  </p:stCondLst>
                                  <p:childTnLst>
                                    <p:set>
                                      <p:cBhvr>
                                        <p:cTn id="26" dur="1" fill="hold">
                                          <p:stCondLst>
                                            <p:cond delay="0"/>
                                          </p:stCondLst>
                                        </p:cTn>
                                        <p:tgtEl>
                                          <p:spTgt spid="75783"/>
                                        </p:tgtEl>
                                        <p:attrNameLst>
                                          <p:attrName>style.visibility</p:attrName>
                                        </p:attrNameLst>
                                      </p:cBhvr>
                                      <p:to>
                                        <p:strVal val="visible"/>
                                      </p:to>
                                    </p:set>
                                    <p:anim calcmode="lin" valueType="num">
                                      <p:cBhvr additive="base">
                                        <p:cTn id="27" dur="3000" fill="hold"/>
                                        <p:tgtEl>
                                          <p:spTgt spid="75783"/>
                                        </p:tgtEl>
                                        <p:attrNameLst>
                                          <p:attrName>ppt_x</p:attrName>
                                        </p:attrNameLst>
                                      </p:cBhvr>
                                      <p:tavLst>
                                        <p:tav tm="0">
                                          <p:val>
                                            <p:strVal val="0-#ppt_w/2"/>
                                          </p:val>
                                        </p:tav>
                                        <p:tav tm="100000">
                                          <p:val>
                                            <p:strVal val="#ppt_x"/>
                                          </p:val>
                                        </p:tav>
                                      </p:tavLst>
                                    </p:anim>
                                    <p:anim calcmode="lin" valueType="num">
                                      <p:cBhvr additive="base">
                                        <p:cTn id="28" dur="3000" fill="hold"/>
                                        <p:tgtEl>
                                          <p:spTgt spid="75783"/>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4000"/>
                            </p:stCondLst>
                            <p:childTnLst>
                              <p:par>
                                <p:cTn id="30" presetID="2" presetClass="entr" presetSubtype="8" fill="hold" grpId="0" nodeType="afterEffect">
                                  <p:stCondLst>
                                    <p:cond delay="0"/>
                                  </p:stCondLst>
                                  <p:childTnLst>
                                    <p:set>
                                      <p:cBhvr>
                                        <p:cTn id="31" dur="1" fill="hold">
                                          <p:stCondLst>
                                            <p:cond delay="0"/>
                                          </p:stCondLst>
                                        </p:cTn>
                                        <p:tgtEl>
                                          <p:spTgt spid="75779"/>
                                        </p:tgtEl>
                                        <p:attrNameLst>
                                          <p:attrName>style.visibility</p:attrName>
                                        </p:attrNameLst>
                                      </p:cBhvr>
                                      <p:to>
                                        <p:strVal val="visible"/>
                                      </p:to>
                                    </p:set>
                                    <p:anim calcmode="lin" valueType="num">
                                      <p:cBhvr additive="base">
                                        <p:cTn id="32" dur="3000" fill="hold"/>
                                        <p:tgtEl>
                                          <p:spTgt spid="75779"/>
                                        </p:tgtEl>
                                        <p:attrNameLst>
                                          <p:attrName>ppt_x</p:attrName>
                                        </p:attrNameLst>
                                      </p:cBhvr>
                                      <p:tavLst>
                                        <p:tav tm="0">
                                          <p:val>
                                            <p:strVal val="0-#ppt_w/2"/>
                                          </p:val>
                                        </p:tav>
                                        <p:tav tm="100000">
                                          <p:val>
                                            <p:strVal val="#ppt_x"/>
                                          </p:val>
                                        </p:tav>
                                      </p:tavLst>
                                    </p:anim>
                                    <p:anim calcmode="lin" valueType="num">
                                      <p:cBhvr additive="base">
                                        <p:cTn id="33" dur="3000" fill="hold"/>
                                        <p:tgtEl>
                                          <p:spTgt spid="75779"/>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7000"/>
                            </p:stCondLst>
                            <p:childTnLst>
                              <p:par>
                                <p:cTn id="35" presetID="2" presetClass="entr" presetSubtype="8" fill="hold" nodeType="afterEffect">
                                  <p:stCondLst>
                                    <p:cond delay="0"/>
                                  </p:stCondLst>
                                  <p:childTnLst>
                                    <p:set>
                                      <p:cBhvr>
                                        <p:cTn id="36" dur="1" fill="hold">
                                          <p:stCondLst>
                                            <p:cond delay="0"/>
                                          </p:stCondLst>
                                        </p:cTn>
                                        <p:tgtEl>
                                          <p:spTgt spid="75784"/>
                                        </p:tgtEl>
                                        <p:attrNameLst>
                                          <p:attrName>style.visibility</p:attrName>
                                        </p:attrNameLst>
                                      </p:cBhvr>
                                      <p:to>
                                        <p:strVal val="visible"/>
                                      </p:to>
                                    </p:set>
                                    <p:anim calcmode="lin" valueType="num">
                                      <p:cBhvr additive="base">
                                        <p:cTn id="37" dur="3000" fill="hold"/>
                                        <p:tgtEl>
                                          <p:spTgt spid="75784"/>
                                        </p:tgtEl>
                                        <p:attrNameLst>
                                          <p:attrName>ppt_x</p:attrName>
                                        </p:attrNameLst>
                                      </p:cBhvr>
                                      <p:tavLst>
                                        <p:tav tm="0">
                                          <p:val>
                                            <p:strVal val="0-#ppt_w/2"/>
                                          </p:val>
                                        </p:tav>
                                        <p:tav tm="100000">
                                          <p:val>
                                            <p:strVal val="#ppt_x"/>
                                          </p:val>
                                        </p:tav>
                                      </p:tavLst>
                                    </p:anim>
                                    <p:anim calcmode="lin" valueType="num">
                                      <p:cBhvr additive="base">
                                        <p:cTn id="38" dur="3000" fill="hold"/>
                                        <p:tgtEl>
                                          <p:spTgt spid="75784"/>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20000"/>
                            </p:stCondLst>
                            <p:childTnLst>
                              <p:par>
                                <p:cTn id="40" presetID="2" presetClass="entr" presetSubtype="1" fill="hold" nodeType="afterEffect">
                                  <p:stCondLst>
                                    <p:cond delay="0"/>
                                  </p:stCondLst>
                                  <p:childTnLst>
                                    <p:set>
                                      <p:cBhvr>
                                        <p:cTn id="41" dur="1" fill="hold">
                                          <p:stCondLst>
                                            <p:cond delay="0"/>
                                          </p:stCondLst>
                                        </p:cTn>
                                        <p:tgtEl>
                                          <p:spTgt spid="75785"/>
                                        </p:tgtEl>
                                        <p:attrNameLst>
                                          <p:attrName>style.visibility</p:attrName>
                                        </p:attrNameLst>
                                      </p:cBhvr>
                                      <p:to>
                                        <p:strVal val="visible"/>
                                      </p:to>
                                    </p:set>
                                    <p:anim calcmode="lin" valueType="num">
                                      <p:cBhvr additive="base">
                                        <p:cTn id="42" dur="3000" fill="hold"/>
                                        <p:tgtEl>
                                          <p:spTgt spid="75785"/>
                                        </p:tgtEl>
                                        <p:attrNameLst>
                                          <p:attrName>ppt_x</p:attrName>
                                        </p:attrNameLst>
                                      </p:cBhvr>
                                      <p:tavLst>
                                        <p:tav tm="0">
                                          <p:val>
                                            <p:strVal val="#ppt_x"/>
                                          </p:val>
                                        </p:tav>
                                        <p:tav tm="100000">
                                          <p:val>
                                            <p:strVal val="#ppt_x"/>
                                          </p:val>
                                        </p:tav>
                                      </p:tavLst>
                                    </p:anim>
                                    <p:anim calcmode="lin" valueType="num">
                                      <p:cBhvr additive="base">
                                        <p:cTn id="43" dur="3000" fill="hold"/>
                                        <p:tgtEl>
                                          <p:spTgt spid="75785"/>
                                        </p:tgtEl>
                                        <p:attrNameLst>
                                          <p:attrName>ppt_y</p:attrName>
                                        </p:attrNameLst>
                                      </p:cBhvr>
                                      <p:tavLst>
                                        <p:tav tm="0">
                                          <p:val>
                                            <p:strVal val="0-#ppt_h/2"/>
                                          </p:val>
                                        </p:tav>
                                        <p:tav tm="100000">
                                          <p:val>
                                            <p:strVal val="#ppt_y"/>
                                          </p:val>
                                        </p:tav>
                                      </p:tavLst>
                                    </p:anim>
                                  </p:childTnLst>
                                </p:cTn>
                              </p:par>
                            </p:childTnLst>
                          </p:cTn>
                        </p:par>
                        <p:par>
                          <p:cTn id="44" fill="hold" nodeType="afterGroup">
                            <p:stCondLst>
                              <p:cond delay="23000"/>
                            </p:stCondLst>
                            <p:childTnLst>
                              <p:par>
                                <p:cTn id="45" presetID="2" presetClass="entr" presetSubtype="1" fill="hold" grpId="0" nodeType="afterEffect">
                                  <p:stCondLst>
                                    <p:cond delay="0"/>
                                  </p:stCondLst>
                                  <p:childTnLst>
                                    <p:set>
                                      <p:cBhvr>
                                        <p:cTn id="46" dur="1" fill="hold">
                                          <p:stCondLst>
                                            <p:cond delay="0"/>
                                          </p:stCondLst>
                                        </p:cTn>
                                        <p:tgtEl>
                                          <p:spTgt spid="75787"/>
                                        </p:tgtEl>
                                        <p:attrNameLst>
                                          <p:attrName>style.visibility</p:attrName>
                                        </p:attrNameLst>
                                      </p:cBhvr>
                                      <p:to>
                                        <p:strVal val="visible"/>
                                      </p:to>
                                    </p:set>
                                    <p:anim calcmode="lin" valueType="num">
                                      <p:cBhvr additive="base">
                                        <p:cTn id="47" dur="3000" fill="hold"/>
                                        <p:tgtEl>
                                          <p:spTgt spid="75787"/>
                                        </p:tgtEl>
                                        <p:attrNameLst>
                                          <p:attrName>ppt_x</p:attrName>
                                        </p:attrNameLst>
                                      </p:cBhvr>
                                      <p:tavLst>
                                        <p:tav tm="0">
                                          <p:val>
                                            <p:strVal val="#ppt_x"/>
                                          </p:val>
                                        </p:tav>
                                        <p:tav tm="100000">
                                          <p:val>
                                            <p:strVal val="#ppt_x"/>
                                          </p:val>
                                        </p:tav>
                                      </p:tavLst>
                                    </p:anim>
                                    <p:anim calcmode="lin" valueType="num">
                                      <p:cBhvr additive="base">
                                        <p:cTn id="48" dur="3000" fill="hold"/>
                                        <p:tgtEl>
                                          <p:spTgt spid="75787"/>
                                        </p:tgtEl>
                                        <p:attrNameLst>
                                          <p:attrName>ppt_y</p:attrName>
                                        </p:attrNameLst>
                                      </p:cBhvr>
                                      <p:tavLst>
                                        <p:tav tm="0">
                                          <p:val>
                                            <p:strVal val="0-#ppt_h/2"/>
                                          </p:val>
                                        </p:tav>
                                        <p:tav tm="100000">
                                          <p:val>
                                            <p:strVal val="#ppt_y"/>
                                          </p:val>
                                        </p:tav>
                                      </p:tavLst>
                                    </p:anim>
                                  </p:childTnLst>
                                </p:cTn>
                              </p:par>
                            </p:childTnLst>
                          </p:cTn>
                        </p:par>
                        <p:par>
                          <p:cTn id="49" fill="hold" nodeType="afterGroup">
                            <p:stCondLst>
                              <p:cond delay="26000"/>
                            </p:stCondLst>
                            <p:childTnLst>
                              <p:par>
                                <p:cTn id="50" presetID="2" presetClass="entr" presetSubtype="4" fill="hold" grpId="0" nodeType="afterEffect">
                                  <p:stCondLst>
                                    <p:cond delay="0"/>
                                  </p:stCondLst>
                                  <p:childTnLst>
                                    <p:set>
                                      <p:cBhvr>
                                        <p:cTn id="51" dur="1" fill="hold">
                                          <p:stCondLst>
                                            <p:cond delay="0"/>
                                          </p:stCondLst>
                                        </p:cTn>
                                        <p:tgtEl>
                                          <p:spTgt spid="75781"/>
                                        </p:tgtEl>
                                        <p:attrNameLst>
                                          <p:attrName>style.visibility</p:attrName>
                                        </p:attrNameLst>
                                      </p:cBhvr>
                                      <p:to>
                                        <p:strVal val="visible"/>
                                      </p:to>
                                    </p:set>
                                    <p:anim calcmode="lin" valueType="num">
                                      <p:cBhvr additive="base">
                                        <p:cTn id="52" dur="3000" fill="hold"/>
                                        <p:tgtEl>
                                          <p:spTgt spid="75781"/>
                                        </p:tgtEl>
                                        <p:attrNameLst>
                                          <p:attrName>ppt_x</p:attrName>
                                        </p:attrNameLst>
                                      </p:cBhvr>
                                      <p:tavLst>
                                        <p:tav tm="0">
                                          <p:val>
                                            <p:strVal val="#ppt_x"/>
                                          </p:val>
                                        </p:tav>
                                        <p:tav tm="100000">
                                          <p:val>
                                            <p:strVal val="#ppt_x"/>
                                          </p:val>
                                        </p:tav>
                                      </p:tavLst>
                                    </p:anim>
                                    <p:anim calcmode="lin" valueType="num">
                                      <p:cBhvr additive="base">
                                        <p:cTn id="53" dur="3000" fill="hold"/>
                                        <p:tgtEl>
                                          <p:spTgt spid="757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p:bldP spid="75780" grpId="0" animBg="1"/>
      <p:bldP spid="75781" grpId="0" animBg="1"/>
      <p:bldP spid="75786" grpId="0" animBg="1"/>
      <p:bldP spid="7578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xmlns="" id="{99E4DF92-7D09-5521-FF56-207A974B63B9}"/>
              </a:ext>
            </a:extLst>
          </p:cNvPr>
          <p:cNvSpPr txBox="1">
            <a:spLocks noChangeArrowheads="1"/>
          </p:cNvSpPr>
          <p:nvPr/>
        </p:nvSpPr>
        <p:spPr bwMode="auto">
          <a:xfrm>
            <a:off x="1905000" y="0"/>
            <a:ext cx="525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dirty="0">
                <a:solidFill>
                  <a:srgbClr val="FF0000"/>
                </a:solidFill>
              </a:rPr>
              <a:t>  </a:t>
            </a:r>
            <a:r>
              <a:rPr lang="en-US" altLang="en-US" b="1" dirty="0" err="1">
                <a:solidFill>
                  <a:srgbClr val="0000FF"/>
                </a:solidFill>
                <a:latin typeface="Times New Roman" pitchFamily="18" charset="0"/>
                <a:cs typeface="Times New Roman" pitchFamily="18" charset="0"/>
              </a:rPr>
              <a:t>Bài</a:t>
            </a:r>
            <a:r>
              <a:rPr lang="en-US" altLang="en-US" b="1" dirty="0">
                <a:solidFill>
                  <a:srgbClr val="0000FF"/>
                </a:solidFill>
                <a:latin typeface="Times New Roman" pitchFamily="18" charset="0"/>
                <a:cs typeface="Times New Roman" pitchFamily="18" charset="0"/>
              </a:rPr>
              <a:t> 6: PHẢN XẠ</a:t>
            </a:r>
          </a:p>
        </p:txBody>
      </p:sp>
      <p:sp>
        <p:nvSpPr>
          <p:cNvPr id="26627" name="Text Box 3">
            <a:extLst>
              <a:ext uri="{FF2B5EF4-FFF2-40B4-BE49-F238E27FC236}">
                <a16:creationId xmlns:a16="http://schemas.microsoft.com/office/drawing/2014/main" xmlns="" id="{7C1BD1BA-E343-AD6A-B6EC-38D2726E1E06}"/>
              </a:ext>
            </a:extLst>
          </p:cNvPr>
          <p:cNvSpPr txBox="1">
            <a:spLocks noChangeArrowheads="1"/>
          </p:cNvSpPr>
          <p:nvPr/>
        </p:nvSpPr>
        <p:spPr bwMode="auto">
          <a:xfrm>
            <a:off x="76200" y="517525"/>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itchFamily="18" charset="0"/>
                <a:cs typeface="Times New Roman" pitchFamily="18" charset="0"/>
              </a:rPr>
              <a:t>I. </a:t>
            </a:r>
            <a:r>
              <a:rPr lang="en-US" altLang="en-US" sz="3000" u="sng" dirty="0" err="1">
                <a:latin typeface="Times New Roman" pitchFamily="18" charset="0"/>
                <a:cs typeface="Times New Roman" pitchFamily="18" charset="0"/>
              </a:rPr>
              <a:t>Cấu</a:t>
            </a:r>
            <a:r>
              <a:rPr lang="en-US" altLang="en-US" sz="3000" u="sng" dirty="0">
                <a:latin typeface="Times New Roman" pitchFamily="18" charset="0"/>
                <a:cs typeface="Times New Roman" pitchFamily="18" charset="0"/>
              </a:rPr>
              <a:t> </a:t>
            </a:r>
            <a:r>
              <a:rPr lang="en-US" altLang="en-US" sz="3000" u="sng" dirty="0" err="1">
                <a:latin typeface="Times New Roman" pitchFamily="18" charset="0"/>
                <a:cs typeface="Times New Roman" pitchFamily="18" charset="0"/>
              </a:rPr>
              <a:t>tạo</a:t>
            </a:r>
            <a:r>
              <a:rPr lang="en-US" altLang="en-US" sz="3000" u="sng" dirty="0">
                <a:latin typeface="Times New Roman" pitchFamily="18" charset="0"/>
                <a:cs typeface="Times New Roman" pitchFamily="18" charset="0"/>
              </a:rPr>
              <a:t> </a:t>
            </a:r>
            <a:r>
              <a:rPr lang="en-US" altLang="en-US" sz="3000" u="sng" dirty="0" err="1">
                <a:latin typeface="Times New Roman" pitchFamily="18" charset="0"/>
                <a:cs typeface="Times New Roman" pitchFamily="18" charset="0"/>
              </a:rPr>
              <a:t>và</a:t>
            </a:r>
            <a:r>
              <a:rPr lang="en-US" altLang="en-US" sz="3000" u="sng" dirty="0">
                <a:latin typeface="Times New Roman" pitchFamily="18" charset="0"/>
                <a:cs typeface="Times New Roman" pitchFamily="18" charset="0"/>
              </a:rPr>
              <a:t> </a:t>
            </a:r>
            <a:r>
              <a:rPr lang="en-US" altLang="en-US" sz="3000" u="sng" dirty="0" err="1">
                <a:latin typeface="Times New Roman" pitchFamily="18" charset="0"/>
                <a:cs typeface="Times New Roman" pitchFamily="18" charset="0"/>
              </a:rPr>
              <a:t>chức</a:t>
            </a:r>
            <a:r>
              <a:rPr lang="en-US" altLang="en-US" sz="3000" u="sng" dirty="0">
                <a:latin typeface="Times New Roman" pitchFamily="18" charset="0"/>
                <a:cs typeface="Times New Roman" pitchFamily="18" charset="0"/>
              </a:rPr>
              <a:t> </a:t>
            </a:r>
            <a:r>
              <a:rPr lang="en-US" altLang="en-US" sz="3000" u="sng" dirty="0" err="1">
                <a:latin typeface="Times New Roman" pitchFamily="18" charset="0"/>
                <a:cs typeface="Times New Roman" pitchFamily="18" charset="0"/>
              </a:rPr>
              <a:t>năng</a:t>
            </a:r>
            <a:r>
              <a:rPr lang="en-US" altLang="en-US" sz="3000" u="sng" dirty="0">
                <a:latin typeface="Times New Roman" pitchFamily="18" charset="0"/>
                <a:cs typeface="Times New Roman" pitchFamily="18" charset="0"/>
              </a:rPr>
              <a:t> </a:t>
            </a:r>
            <a:r>
              <a:rPr lang="en-US" altLang="en-US" sz="3000" u="sng" dirty="0" err="1">
                <a:latin typeface="Times New Roman" pitchFamily="18" charset="0"/>
                <a:cs typeface="Times New Roman" pitchFamily="18" charset="0"/>
              </a:rPr>
              <a:t>của</a:t>
            </a:r>
            <a:r>
              <a:rPr lang="en-US" altLang="en-US" sz="3000" u="sng" dirty="0">
                <a:latin typeface="Times New Roman" pitchFamily="18" charset="0"/>
                <a:cs typeface="Times New Roman" pitchFamily="18" charset="0"/>
              </a:rPr>
              <a:t> </a:t>
            </a:r>
            <a:r>
              <a:rPr lang="en-US" altLang="en-US" sz="3000" u="sng" dirty="0" err="1">
                <a:latin typeface="Times New Roman" pitchFamily="18" charset="0"/>
                <a:cs typeface="Times New Roman" pitchFamily="18" charset="0"/>
              </a:rPr>
              <a:t>nơron</a:t>
            </a:r>
            <a:r>
              <a:rPr lang="en-US" altLang="en-US" sz="3000" dirty="0">
                <a:latin typeface="Times New Roman" pitchFamily="18" charset="0"/>
                <a:cs typeface="Times New Roman" pitchFamily="18" charset="0"/>
              </a:rPr>
              <a:t>:</a:t>
            </a:r>
          </a:p>
        </p:txBody>
      </p:sp>
      <p:sp>
        <p:nvSpPr>
          <p:cNvPr id="26628" name="Text Box 4">
            <a:extLst>
              <a:ext uri="{FF2B5EF4-FFF2-40B4-BE49-F238E27FC236}">
                <a16:creationId xmlns:a16="http://schemas.microsoft.com/office/drawing/2014/main" xmlns="" id="{BED25C9C-D905-AC91-D162-2EE930390AD3}"/>
              </a:ext>
            </a:extLst>
          </p:cNvPr>
          <p:cNvSpPr txBox="1">
            <a:spLocks noChangeArrowheads="1"/>
          </p:cNvSpPr>
          <p:nvPr/>
        </p:nvSpPr>
        <p:spPr bwMode="auto">
          <a:xfrm>
            <a:off x="76200" y="1127125"/>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itchFamily="18" charset="0"/>
                <a:cs typeface="Times New Roman" pitchFamily="18" charset="0"/>
              </a:rPr>
              <a:t>II. </a:t>
            </a:r>
            <a:r>
              <a:rPr lang="en-US" altLang="en-US" sz="3000" u="sng" dirty="0" err="1">
                <a:latin typeface="Times New Roman" pitchFamily="18" charset="0"/>
                <a:cs typeface="Times New Roman" pitchFamily="18" charset="0"/>
              </a:rPr>
              <a:t>Cung</a:t>
            </a:r>
            <a:r>
              <a:rPr lang="en-US" altLang="en-US" sz="3000" u="sng" dirty="0">
                <a:latin typeface="Times New Roman" pitchFamily="18" charset="0"/>
                <a:cs typeface="Times New Roman" pitchFamily="18" charset="0"/>
              </a:rPr>
              <a:t> </a:t>
            </a:r>
            <a:r>
              <a:rPr lang="en-US" altLang="en-US" sz="3000" u="sng" dirty="0" err="1">
                <a:latin typeface="Times New Roman" pitchFamily="18" charset="0"/>
                <a:cs typeface="Times New Roman" pitchFamily="18" charset="0"/>
              </a:rPr>
              <a:t>phản</a:t>
            </a:r>
            <a:r>
              <a:rPr lang="en-US" altLang="en-US" sz="3000" u="sng" dirty="0">
                <a:latin typeface="Times New Roman" pitchFamily="18" charset="0"/>
                <a:cs typeface="Times New Roman" pitchFamily="18" charset="0"/>
              </a:rPr>
              <a:t> </a:t>
            </a:r>
            <a:r>
              <a:rPr lang="en-US" altLang="en-US" sz="3000" u="sng" dirty="0" err="1">
                <a:latin typeface="Times New Roman" pitchFamily="18" charset="0"/>
                <a:cs typeface="Times New Roman" pitchFamily="18" charset="0"/>
              </a:rPr>
              <a:t>xạ</a:t>
            </a:r>
            <a:r>
              <a:rPr lang="en-US" altLang="en-US" sz="3000" dirty="0">
                <a:latin typeface="Times New Roman" pitchFamily="18" charset="0"/>
                <a:cs typeface="Times New Roman" pitchFamily="18" charset="0"/>
              </a:rPr>
              <a:t>:</a:t>
            </a:r>
          </a:p>
        </p:txBody>
      </p:sp>
      <p:sp>
        <p:nvSpPr>
          <p:cNvPr id="26629" name="Text Box 5">
            <a:extLst>
              <a:ext uri="{FF2B5EF4-FFF2-40B4-BE49-F238E27FC236}">
                <a16:creationId xmlns:a16="http://schemas.microsoft.com/office/drawing/2014/main" xmlns="" id="{1E258555-0CFD-5E98-10BF-85E06EBD1336}"/>
              </a:ext>
            </a:extLst>
          </p:cNvPr>
          <p:cNvSpPr txBox="1">
            <a:spLocks noChangeArrowheads="1"/>
          </p:cNvSpPr>
          <p:nvPr/>
        </p:nvSpPr>
        <p:spPr bwMode="auto">
          <a:xfrm>
            <a:off x="76200" y="1736725"/>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itchFamily="18" charset="0"/>
                <a:cs typeface="Times New Roman" pitchFamily="18" charset="0"/>
              </a:rPr>
              <a:t>1. </a:t>
            </a:r>
            <a:r>
              <a:rPr lang="en-US" altLang="en-US" sz="3000" u="sng" dirty="0" err="1">
                <a:latin typeface="Times New Roman" pitchFamily="18" charset="0"/>
                <a:cs typeface="Times New Roman" pitchFamily="18" charset="0"/>
              </a:rPr>
              <a:t>Phản</a:t>
            </a:r>
            <a:r>
              <a:rPr lang="en-US" altLang="en-US" sz="3000" u="sng" dirty="0">
                <a:latin typeface="Times New Roman" pitchFamily="18" charset="0"/>
                <a:cs typeface="Times New Roman" pitchFamily="18" charset="0"/>
              </a:rPr>
              <a:t> </a:t>
            </a:r>
            <a:r>
              <a:rPr lang="en-US" altLang="en-US" sz="3000" u="sng" dirty="0" err="1">
                <a:latin typeface="Times New Roman" pitchFamily="18" charset="0"/>
                <a:cs typeface="Times New Roman" pitchFamily="18" charset="0"/>
              </a:rPr>
              <a:t>xạ</a:t>
            </a:r>
            <a:r>
              <a:rPr lang="en-US" altLang="en-US" sz="3000" dirty="0">
                <a:latin typeface="Times New Roman" pitchFamily="18" charset="0"/>
                <a:cs typeface="Times New Roman" pitchFamily="18" charset="0"/>
              </a:rPr>
              <a:t>:</a:t>
            </a:r>
          </a:p>
        </p:txBody>
      </p:sp>
      <p:sp>
        <p:nvSpPr>
          <p:cNvPr id="26630" name="Text Box 6">
            <a:extLst>
              <a:ext uri="{FF2B5EF4-FFF2-40B4-BE49-F238E27FC236}">
                <a16:creationId xmlns:a16="http://schemas.microsoft.com/office/drawing/2014/main" xmlns="" id="{00DCAED0-DAAC-F346-863B-2BD508CED0ED}"/>
              </a:ext>
            </a:extLst>
          </p:cNvPr>
          <p:cNvSpPr txBox="1">
            <a:spLocks noChangeArrowheads="1"/>
          </p:cNvSpPr>
          <p:nvPr/>
        </p:nvSpPr>
        <p:spPr bwMode="auto">
          <a:xfrm>
            <a:off x="76200" y="2346325"/>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itchFamily="18" charset="0"/>
                <a:cs typeface="Times New Roman" pitchFamily="18" charset="0"/>
              </a:rPr>
              <a:t>2. </a:t>
            </a:r>
            <a:r>
              <a:rPr lang="en-US" altLang="en-US" sz="3000" u="sng" dirty="0" err="1">
                <a:latin typeface="Times New Roman" pitchFamily="18" charset="0"/>
                <a:cs typeface="Times New Roman" pitchFamily="18" charset="0"/>
              </a:rPr>
              <a:t>Cung</a:t>
            </a:r>
            <a:r>
              <a:rPr lang="en-US" altLang="en-US" sz="3000" u="sng" dirty="0">
                <a:latin typeface="Times New Roman" pitchFamily="18" charset="0"/>
                <a:cs typeface="Times New Roman" pitchFamily="18" charset="0"/>
              </a:rPr>
              <a:t> </a:t>
            </a:r>
            <a:r>
              <a:rPr lang="en-US" altLang="en-US" sz="3000" u="sng" dirty="0" err="1">
                <a:latin typeface="Times New Roman" pitchFamily="18" charset="0"/>
                <a:cs typeface="Times New Roman" pitchFamily="18" charset="0"/>
              </a:rPr>
              <a:t>phản</a:t>
            </a:r>
            <a:r>
              <a:rPr lang="en-US" altLang="en-US" sz="3000" u="sng" dirty="0">
                <a:latin typeface="Times New Roman" pitchFamily="18" charset="0"/>
                <a:cs typeface="Times New Roman" pitchFamily="18" charset="0"/>
              </a:rPr>
              <a:t> </a:t>
            </a:r>
            <a:r>
              <a:rPr lang="en-US" altLang="en-US" sz="3000" u="sng" dirty="0" err="1">
                <a:latin typeface="Times New Roman" pitchFamily="18" charset="0"/>
                <a:cs typeface="Times New Roman" pitchFamily="18" charset="0"/>
              </a:rPr>
              <a:t>xạ</a:t>
            </a:r>
            <a:r>
              <a:rPr lang="en-US" altLang="en-US" sz="3000" dirty="0">
                <a:latin typeface="Times New Roman" pitchFamily="18" charset="0"/>
                <a:cs typeface="Times New Roman" pitchFamily="18" charset="0"/>
              </a:rPr>
              <a:t>:</a:t>
            </a:r>
          </a:p>
        </p:txBody>
      </p:sp>
      <p:sp>
        <p:nvSpPr>
          <p:cNvPr id="26631" name="Text Box 7">
            <a:extLst>
              <a:ext uri="{FF2B5EF4-FFF2-40B4-BE49-F238E27FC236}">
                <a16:creationId xmlns:a16="http://schemas.microsoft.com/office/drawing/2014/main" xmlns="" id="{C945B227-BFF7-1CE3-EE72-DF32F5692CA4}"/>
              </a:ext>
            </a:extLst>
          </p:cNvPr>
          <p:cNvSpPr txBox="1">
            <a:spLocks noChangeArrowheads="1"/>
          </p:cNvSpPr>
          <p:nvPr/>
        </p:nvSpPr>
        <p:spPr bwMode="auto">
          <a:xfrm>
            <a:off x="76200" y="2955925"/>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itchFamily="18" charset="0"/>
                <a:cs typeface="Times New Roman" pitchFamily="18" charset="0"/>
              </a:rPr>
              <a:t>3. </a:t>
            </a:r>
            <a:r>
              <a:rPr lang="en-US" altLang="en-US" sz="3000" u="sng" dirty="0" err="1">
                <a:latin typeface="Times New Roman" pitchFamily="18" charset="0"/>
                <a:cs typeface="Times New Roman" pitchFamily="18" charset="0"/>
              </a:rPr>
              <a:t>Vòng</a:t>
            </a:r>
            <a:r>
              <a:rPr lang="en-US" altLang="en-US" sz="3000" u="sng" dirty="0">
                <a:latin typeface="Times New Roman" pitchFamily="18" charset="0"/>
                <a:cs typeface="Times New Roman" pitchFamily="18" charset="0"/>
              </a:rPr>
              <a:t> </a:t>
            </a:r>
            <a:r>
              <a:rPr lang="en-US" altLang="en-US" sz="3000" u="sng" dirty="0" err="1">
                <a:latin typeface="Times New Roman" pitchFamily="18" charset="0"/>
                <a:cs typeface="Times New Roman" pitchFamily="18" charset="0"/>
              </a:rPr>
              <a:t>phản</a:t>
            </a:r>
            <a:r>
              <a:rPr lang="en-US" altLang="en-US" sz="3000" u="sng" dirty="0">
                <a:latin typeface="Times New Roman" pitchFamily="18" charset="0"/>
                <a:cs typeface="Times New Roman" pitchFamily="18" charset="0"/>
              </a:rPr>
              <a:t> </a:t>
            </a:r>
            <a:r>
              <a:rPr lang="en-US" altLang="en-US" sz="3000" u="sng" dirty="0" err="1">
                <a:latin typeface="Times New Roman" pitchFamily="18" charset="0"/>
                <a:cs typeface="Times New Roman" pitchFamily="18" charset="0"/>
              </a:rPr>
              <a:t>xạ</a:t>
            </a:r>
            <a:r>
              <a:rPr lang="en-US" altLang="en-US" sz="3000" dirty="0">
                <a:latin typeface="Times New Roman" pitchFamily="18" charset="0"/>
                <a:cs typeface="Times New Roman" pitchFamily="18" charset="0"/>
              </a:rPr>
              <a:t>:</a:t>
            </a:r>
          </a:p>
        </p:txBody>
      </p:sp>
      <p:sp>
        <p:nvSpPr>
          <p:cNvPr id="98327" name="Rectangle 23">
            <a:extLst>
              <a:ext uri="{FF2B5EF4-FFF2-40B4-BE49-F238E27FC236}">
                <a16:creationId xmlns:a16="http://schemas.microsoft.com/office/drawing/2014/main" xmlns="" id="{B449BD01-2F06-A754-04E0-B5AD160E25E0}"/>
              </a:ext>
            </a:extLst>
          </p:cNvPr>
          <p:cNvSpPr>
            <a:spLocks noChangeArrowheads="1"/>
          </p:cNvSpPr>
          <p:nvPr/>
        </p:nvSpPr>
        <p:spPr bwMode="auto">
          <a:xfrm>
            <a:off x="76200" y="3717925"/>
            <a:ext cx="8991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Vòng</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phản</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xạ</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là</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luồng</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thần</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kinh</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bao</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gồm</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cung</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phản</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xạ</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và</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đường</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phản</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hồi</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Đường</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phản</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hồi</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thông</a:t>
            </a:r>
            <a:r>
              <a:rPr lang="en-US" altLang="en-US" sz="3000" dirty="0">
                <a:latin typeface="Times New Roman" pitchFamily="18" charset="0"/>
                <a:cs typeface="Times New Roman" pitchFamily="18" charset="0"/>
              </a:rPr>
              <a:t> tin </a:t>
            </a:r>
            <a:r>
              <a:rPr lang="en-US" altLang="en-US" sz="3000" dirty="0" err="1">
                <a:latin typeface="Times New Roman" pitchFamily="18" charset="0"/>
                <a:cs typeface="Times New Roman" pitchFamily="18" charset="0"/>
              </a:rPr>
              <a:t>ngược</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về</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trung</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ương</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thần</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kinh</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để</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điều</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chỉnh</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phản</a:t>
            </a:r>
            <a:r>
              <a:rPr lang="en-US" altLang="en-US" sz="3000" dirty="0">
                <a:latin typeface="Times New Roman" pitchFamily="18" charset="0"/>
                <a:cs typeface="Times New Roman" pitchFamily="18" charset="0"/>
              </a:rPr>
              <a:t> </a:t>
            </a:r>
            <a:r>
              <a:rPr lang="en-US" altLang="en-US" sz="3000" dirty="0" err="1">
                <a:latin typeface="Times New Roman" pitchFamily="18" charset="0"/>
                <a:cs typeface="Times New Roman" pitchFamily="18" charset="0"/>
              </a:rPr>
              <a:t>ứng</a:t>
            </a:r>
            <a:r>
              <a:rPr lang="en-US" altLang="en-US" sz="3000" dirty="0">
                <a:latin typeface="Times New Roman" pitchFamily="18" charset="0"/>
                <a:cs typeface="Times New Roman" pitchFamily="18" charset="0"/>
              </a:rPr>
              <a:t>.</a:t>
            </a:r>
          </a:p>
        </p:txBody>
      </p:sp>
      <p:sp>
        <p:nvSpPr>
          <p:cNvPr id="98328" name="Text Box 24">
            <a:extLst>
              <a:ext uri="{FF2B5EF4-FFF2-40B4-BE49-F238E27FC236}">
                <a16:creationId xmlns:a16="http://schemas.microsoft.com/office/drawing/2014/main" xmlns="" id="{758DFEC2-428B-F0D8-878A-F78057FCE8F7}"/>
              </a:ext>
            </a:extLst>
          </p:cNvPr>
          <p:cNvSpPr txBox="1">
            <a:spLocks noChangeArrowheads="1"/>
          </p:cNvSpPr>
          <p:nvPr/>
        </p:nvSpPr>
        <p:spPr bwMode="auto">
          <a:xfrm>
            <a:off x="76200" y="3717925"/>
            <a:ext cx="4953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dirty="0">
                <a:solidFill>
                  <a:srgbClr val="FF0000"/>
                </a:solidFill>
              </a:rPr>
              <a:t>- </a:t>
            </a:r>
            <a:r>
              <a:rPr lang="en-US" altLang="en-US" sz="3000" dirty="0" err="1">
                <a:solidFill>
                  <a:srgbClr val="FF0000"/>
                </a:solidFill>
              </a:rPr>
              <a:t>Thế</a:t>
            </a:r>
            <a:r>
              <a:rPr lang="en-US" altLang="en-US" sz="3000" dirty="0">
                <a:solidFill>
                  <a:srgbClr val="FF0000"/>
                </a:solidFill>
              </a:rPr>
              <a:t> </a:t>
            </a:r>
            <a:r>
              <a:rPr lang="en-US" altLang="en-US" sz="3000" dirty="0" err="1">
                <a:solidFill>
                  <a:srgbClr val="FF0000"/>
                </a:solidFill>
              </a:rPr>
              <a:t>nào</a:t>
            </a:r>
            <a:r>
              <a:rPr lang="en-US" altLang="en-US" sz="3000" dirty="0">
                <a:solidFill>
                  <a:srgbClr val="FF0000"/>
                </a:solidFill>
              </a:rPr>
              <a:t> </a:t>
            </a:r>
            <a:r>
              <a:rPr lang="en-US" altLang="en-US" sz="3000" dirty="0" err="1">
                <a:solidFill>
                  <a:srgbClr val="FF0000"/>
                </a:solidFill>
              </a:rPr>
              <a:t>là</a:t>
            </a:r>
            <a:r>
              <a:rPr lang="en-US" altLang="en-US" sz="3000" dirty="0">
                <a:solidFill>
                  <a:srgbClr val="FF0000"/>
                </a:solidFill>
              </a:rPr>
              <a:t> </a:t>
            </a:r>
            <a:r>
              <a:rPr lang="en-US" altLang="en-US" sz="3000" dirty="0" err="1">
                <a:solidFill>
                  <a:srgbClr val="FF0000"/>
                </a:solidFill>
              </a:rPr>
              <a:t>vòng</a:t>
            </a:r>
            <a:r>
              <a:rPr lang="en-US" altLang="en-US" sz="3000" dirty="0">
                <a:solidFill>
                  <a:srgbClr val="FF0000"/>
                </a:solidFill>
              </a:rPr>
              <a:t> </a:t>
            </a:r>
            <a:r>
              <a:rPr lang="en-US" altLang="en-US" sz="3000" dirty="0" err="1">
                <a:solidFill>
                  <a:srgbClr val="FF0000"/>
                </a:solidFill>
              </a:rPr>
              <a:t>phản</a:t>
            </a:r>
            <a:r>
              <a:rPr lang="en-US" altLang="en-US" sz="3000"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98328"/>
                                        </p:tgtEl>
                                      </p:cBhvr>
                                    </p:animEffect>
                                    <p:set>
                                      <p:cBhvr>
                                        <p:cTn id="7" dur="1" fill="hold">
                                          <p:stCondLst>
                                            <p:cond delay="499"/>
                                          </p:stCondLst>
                                        </p:cTn>
                                        <p:tgtEl>
                                          <p:spTgt spid="9832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8327"/>
                                        </p:tgtEl>
                                        <p:attrNameLst>
                                          <p:attrName>style.visibility</p:attrName>
                                        </p:attrNameLst>
                                      </p:cBhvr>
                                      <p:to>
                                        <p:strVal val="visible"/>
                                      </p:to>
                                    </p:set>
                                    <p:animEffect transition="in" filter="checkerboard(across)">
                                      <p:cBhvr>
                                        <p:cTn id="12" dur="500"/>
                                        <p:tgtEl>
                                          <p:spTgt spid="98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27" grpId="0"/>
      <p:bldP spid="983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8" name="Oval 12">
            <a:extLst>
              <a:ext uri="{FF2B5EF4-FFF2-40B4-BE49-F238E27FC236}">
                <a16:creationId xmlns:a16="http://schemas.microsoft.com/office/drawing/2014/main" xmlns="" id="{340F2D80-00FC-14AA-0F5E-AD65D65EDFA5}"/>
              </a:ext>
            </a:extLst>
          </p:cNvPr>
          <p:cNvSpPr>
            <a:spLocks noChangeArrowheads="1"/>
          </p:cNvSpPr>
          <p:nvPr/>
        </p:nvSpPr>
        <p:spPr bwMode="auto">
          <a:xfrm>
            <a:off x="352425" y="4132263"/>
            <a:ext cx="561975" cy="490537"/>
          </a:xfrm>
          <a:prstGeom prst="ellipse">
            <a:avLst/>
          </a:prstGeom>
          <a:solidFill>
            <a:schemeClr val="accent1"/>
          </a:solidFill>
          <a:ln w="2857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101386" name="Rectangle 10">
            <a:extLst>
              <a:ext uri="{FF2B5EF4-FFF2-40B4-BE49-F238E27FC236}">
                <a16:creationId xmlns:a16="http://schemas.microsoft.com/office/drawing/2014/main" xmlns="" id="{746639E8-7D5B-9FB5-7C25-BD077AF0B0B3}"/>
              </a:ext>
            </a:extLst>
          </p:cNvPr>
          <p:cNvSpPr>
            <a:spLocks noGrp="1" noChangeArrowheads="1"/>
          </p:cNvSpPr>
          <p:nvPr>
            <p:ph type="title"/>
          </p:nvPr>
        </p:nvSpPr>
        <p:spPr>
          <a:xfrm>
            <a:off x="457200" y="1295400"/>
            <a:ext cx="8229600" cy="549275"/>
          </a:xfrm>
          <a:noFill/>
        </p:spPr>
        <p:txBody>
          <a:bodyPr anchor="t">
            <a:spAutoFit/>
          </a:bodyPr>
          <a:lstStyle/>
          <a:p>
            <a:pPr eaLnBrk="1" hangingPunct="1"/>
            <a:r>
              <a:rPr lang="en-US" altLang="en-US" sz="3000" b="1" dirty="0" err="1">
                <a:solidFill>
                  <a:srgbClr val="FF0000"/>
                </a:solidFill>
                <a:latin typeface="Times New Roman" panose="02020603050405020304" pitchFamily="18" charset="0"/>
                <a:cs typeface="Times New Roman" panose="02020603050405020304" pitchFamily="18" charset="0"/>
              </a:rPr>
              <a:t>Chọn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câu</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trả</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lời</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đúng</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101387" name="Rectangle 11">
            <a:extLst>
              <a:ext uri="{FF2B5EF4-FFF2-40B4-BE49-F238E27FC236}">
                <a16:creationId xmlns:a16="http://schemas.microsoft.com/office/drawing/2014/main" xmlns="" id="{EE856167-4806-6AE9-192A-1BA79F5A283E}"/>
              </a:ext>
            </a:extLst>
          </p:cNvPr>
          <p:cNvSpPr>
            <a:spLocks noGrp="1" noChangeArrowheads="1"/>
          </p:cNvSpPr>
          <p:nvPr>
            <p:ph type="body" idx="1"/>
          </p:nvPr>
        </p:nvSpPr>
        <p:spPr>
          <a:xfrm>
            <a:off x="76200" y="2233613"/>
            <a:ext cx="8915400" cy="3786187"/>
          </a:xfrm>
          <a:noFill/>
        </p:spPr>
        <p:txBody>
          <a:bodyPr>
            <a:spAutoFit/>
          </a:bodyPr>
          <a:lstStyle/>
          <a:p>
            <a:pPr marL="0" indent="0" algn="just">
              <a:spcBef>
                <a:spcPct val="0"/>
              </a:spcBef>
              <a:buFontTx/>
              <a:buNone/>
            </a:pPr>
            <a:r>
              <a:rPr lang="en-US" altLang="en-US" sz="3000" dirty="0">
                <a:latin typeface="Times New Roman" panose="02020603050405020304" pitchFamily="18" charset="0"/>
                <a:cs typeface="Times New Roman" panose="02020603050405020304" pitchFamily="18" charset="0"/>
              </a:rPr>
              <a:t>1. </a:t>
            </a:r>
            <a:r>
              <a:rPr lang="en-US" altLang="en-US" sz="3000" dirty="0" err="1">
                <a:latin typeface="Times New Roman" panose="02020603050405020304" pitchFamily="18" charset="0"/>
                <a:cs typeface="Times New Roman" panose="02020603050405020304" pitchFamily="18" charset="0"/>
              </a:rPr>
              <a:t>Một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cung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phản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xạ</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gồm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đầy</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đủ</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các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thành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phần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a:t>
            </a:r>
          </a:p>
          <a:p>
            <a:pPr marL="0" indent="0" algn="just">
              <a:spcBef>
                <a:spcPct val="0"/>
              </a:spcBef>
              <a:buFontTx/>
              <a:buNone/>
            </a:pP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a:latin typeface="Times New Roman" panose="02020603050405020304" pitchFamily="18" charset="0"/>
                <a:cs typeface="Times New Roman" panose="02020603050405020304" pitchFamily="18" charset="0"/>
              </a:rPr>
              <a:t>A. </a:t>
            </a:r>
            <a:r>
              <a:rPr lang="en-US" altLang="en-US" sz="3000" dirty="0" err="1">
                <a:latin typeface="Times New Roman" panose="02020603050405020304" pitchFamily="18" charset="0"/>
                <a:cs typeface="Times New Roman" panose="02020603050405020304" pitchFamily="18" charset="0"/>
              </a:rPr>
              <a:t>Nơron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hướng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tâm,nơron</a:t>
            </a:r>
            <a:r>
              <a:rPr lang="en-US" altLang="en-US" sz="3000" dirty="0">
                <a:latin typeface="Times New Roman" panose="02020603050405020304" pitchFamily="18" charset="0"/>
                <a:cs typeface="Times New Roman" panose="02020603050405020304" pitchFamily="18" charset="0"/>
              </a:rPr>
              <a:t> li </a:t>
            </a:r>
            <a:r>
              <a:rPr lang="en-US" altLang="en-US" sz="3000" dirty="0" err="1">
                <a:latin typeface="Times New Roman" panose="02020603050405020304" pitchFamily="18" charset="0"/>
                <a:cs typeface="Times New Roman" panose="02020603050405020304" pitchFamily="18" charset="0"/>
              </a:rPr>
              <a:t>tâm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nơron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trung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gian</a:t>
            </a:r>
            <a:endParaRPr lang="en-US" altLang="en-US" sz="3000" dirty="0">
              <a:latin typeface="Times New Roman" panose="02020603050405020304" pitchFamily="18" charset="0"/>
              <a:cs typeface="Times New Roman" panose="02020603050405020304" pitchFamily="18" charset="0"/>
            </a:endParaRPr>
          </a:p>
          <a:p>
            <a:pPr marL="0" indent="0" algn="just">
              <a:spcBef>
                <a:spcPct val="0"/>
              </a:spcBef>
              <a:buFontTx/>
              <a:buNone/>
            </a:pPr>
            <a:r>
              <a:rPr lang="en-US" altLang="en-US" sz="3000" dirty="0">
                <a:latin typeface="Times New Roman" panose="02020603050405020304" pitchFamily="18" charset="0"/>
                <a:cs typeface="Times New Roman" panose="02020603050405020304" pitchFamily="18" charset="0"/>
              </a:rPr>
              <a:t>   B. </a:t>
            </a:r>
            <a:r>
              <a:rPr lang="en-US" altLang="en-US" sz="3000" dirty="0" err="1">
                <a:latin typeface="Times New Roman" panose="02020603050405020304" pitchFamily="18" charset="0"/>
                <a:cs typeface="Times New Roman" panose="02020603050405020304" pitchFamily="18" charset="0"/>
              </a:rPr>
              <a:t>Nơron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hướng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tâm,nơron</a:t>
            </a:r>
            <a:r>
              <a:rPr lang="en-US" altLang="en-US" sz="3000" dirty="0">
                <a:latin typeface="Times New Roman" panose="02020603050405020304" pitchFamily="18" charset="0"/>
                <a:cs typeface="Times New Roman" panose="02020603050405020304" pitchFamily="18" charset="0"/>
              </a:rPr>
              <a:t> li </a:t>
            </a:r>
            <a:r>
              <a:rPr lang="en-US" altLang="en-US" sz="3000" dirty="0" err="1">
                <a:latin typeface="Times New Roman" panose="02020603050405020304" pitchFamily="18" charset="0"/>
                <a:cs typeface="Times New Roman" panose="02020603050405020304" pitchFamily="18" charset="0"/>
              </a:rPr>
              <a:t>tâm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cơ</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quan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thụ</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cảm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cơ</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quan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phản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ứng</a:t>
            </a:r>
            <a:r>
              <a:rPr lang="en-US" altLang="en-US" sz="3000" dirty="0">
                <a:latin typeface="Times New Roman" panose="02020603050405020304" pitchFamily="18" charset="0"/>
                <a:cs typeface="Times New Roman" panose="02020603050405020304" pitchFamily="18" charset="0"/>
              </a:rPr>
              <a:t>.</a:t>
            </a:r>
          </a:p>
          <a:p>
            <a:pPr marL="0" indent="0" algn="just">
              <a:spcBef>
                <a:spcPct val="0"/>
              </a:spcBef>
              <a:buFontTx/>
              <a:buNone/>
            </a:pPr>
            <a:r>
              <a:rPr lang="en-US" altLang="en-US" sz="3000" dirty="0">
                <a:latin typeface="Times New Roman" panose="02020603050405020304" pitchFamily="18" charset="0"/>
                <a:cs typeface="Times New Roman" panose="02020603050405020304" pitchFamily="18" charset="0"/>
              </a:rPr>
              <a:t>   C. </a:t>
            </a:r>
            <a:r>
              <a:rPr lang="en-US" altLang="en-US" sz="3000" dirty="0" err="1">
                <a:latin typeface="Times New Roman" panose="02020603050405020304" pitchFamily="18" charset="0"/>
                <a:cs typeface="Times New Roman" panose="02020603050405020304" pitchFamily="18" charset="0"/>
              </a:rPr>
              <a:t>Nơron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hướng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tâm,nơron</a:t>
            </a:r>
            <a:r>
              <a:rPr lang="en-US" altLang="en-US" sz="3000" dirty="0">
                <a:latin typeface="Times New Roman" panose="02020603050405020304" pitchFamily="18" charset="0"/>
                <a:cs typeface="Times New Roman" panose="02020603050405020304" pitchFamily="18" charset="0"/>
              </a:rPr>
              <a:t> li </a:t>
            </a:r>
            <a:r>
              <a:rPr lang="en-US" altLang="en-US" sz="3000" dirty="0" err="1">
                <a:latin typeface="Times New Roman" panose="02020603050405020304" pitchFamily="18" charset="0"/>
                <a:cs typeface="Times New Roman" panose="02020603050405020304" pitchFamily="18" charset="0"/>
              </a:rPr>
              <a:t>tâm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nơron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trung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gian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cơ</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quan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thụ</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cảm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cơ</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quan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phản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ứng</a:t>
            </a:r>
            <a:r>
              <a:rPr lang="en-US" altLang="en-US" sz="3000" dirty="0">
                <a:latin typeface="Times New Roman" panose="02020603050405020304" pitchFamily="18" charset="0"/>
                <a:cs typeface="Times New Roman" panose="02020603050405020304" pitchFamily="18" charset="0"/>
              </a:rPr>
              <a:t>.</a:t>
            </a:r>
          </a:p>
          <a:p>
            <a:pPr marL="0" indent="0" algn="just">
              <a:spcBef>
                <a:spcPct val="0"/>
              </a:spcBef>
              <a:buFontTx/>
              <a:buNone/>
            </a:pPr>
            <a:r>
              <a:rPr lang="en-US" altLang="en-US" sz="3000" dirty="0">
                <a:latin typeface="Times New Roman" panose="02020603050405020304" pitchFamily="18" charset="0"/>
                <a:cs typeface="Times New Roman" panose="02020603050405020304" pitchFamily="18" charset="0"/>
              </a:rPr>
              <a:t>   D. </a:t>
            </a:r>
            <a:r>
              <a:rPr lang="en-US" altLang="en-US" sz="3000" dirty="0" err="1">
                <a:latin typeface="Times New Roman" panose="02020603050405020304" pitchFamily="18" charset="0"/>
                <a:cs typeface="Times New Roman" panose="02020603050405020304" pitchFamily="18" charset="0"/>
              </a:rPr>
              <a:t>Nơron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hướng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tâm,nơron</a:t>
            </a:r>
            <a:r>
              <a:rPr lang="en-US" altLang="en-US" sz="3000" dirty="0">
                <a:latin typeface="Times New Roman" panose="02020603050405020304" pitchFamily="18" charset="0"/>
                <a:cs typeface="Times New Roman" panose="02020603050405020304" pitchFamily="18" charset="0"/>
              </a:rPr>
              <a:t> li </a:t>
            </a:r>
            <a:r>
              <a:rPr lang="en-US" altLang="en-US" sz="3000" dirty="0" err="1">
                <a:latin typeface="Times New Roman" panose="02020603050405020304" pitchFamily="18" charset="0"/>
                <a:cs typeface="Times New Roman" panose="02020603050405020304" pitchFamily="18" charset="0"/>
              </a:rPr>
              <a:t>tâm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nơron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trung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gian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cơ</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quan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thụ</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cảm</a:t>
            </a:r>
            <a:r>
              <a:rPr lang="en-US" altLang="en-US" sz="3000" dirty="0">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xmlns="" id="{E09B75F5-755D-4620-89C6-9F49165CB357}"/>
              </a:ext>
            </a:extLst>
          </p:cNvPr>
          <p:cNvSpPr/>
          <p:nvPr/>
        </p:nvSpPr>
        <p:spPr>
          <a:xfrm>
            <a:off x="1752600" y="168845"/>
            <a:ext cx="5638800" cy="923330"/>
          </a:xfrm>
          <a:prstGeom prst="rect">
            <a:avLst/>
          </a:prstGeom>
          <a:noFill/>
        </p:spPr>
        <p:txBody>
          <a:bodyPr wrap="square">
            <a:spAutoFit/>
          </a:bodyPr>
          <a:lstStyle/>
          <a:p>
            <a:pPr algn="ctr" fontAlgn="auto">
              <a:spcBef>
                <a:spcPts val="0"/>
              </a:spcBef>
              <a:spcAft>
                <a:spcPts val="0"/>
              </a:spcAft>
              <a:defRPr/>
            </a:pPr>
            <a:r>
              <a:rPr lang="en-US" sz="5400" b="1" dirty="0" smtClean="0">
                <a:ln w="22225">
                  <a:solidFill>
                    <a:schemeClr val="accent4">
                      <a:lumMod val="50000"/>
                    </a:schemeClr>
                  </a:solidFill>
                  <a:prstDash val="solid"/>
                </a:ln>
                <a:solidFill>
                  <a:srgbClr val="0000FF"/>
                </a:solidFill>
                <a:latin typeface="+mn-lt"/>
                <a:cs typeface="+mn-cs"/>
              </a:rPr>
              <a:t>LUYỆN TẬP </a:t>
            </a:r>
            <a:endParaRPr lang="en-US" sz="5400" b="1" dirty="0">
              <a:ln w="22225">
                <a:solidFill>
                  <a:schemeClr val="accent4">
                    <a:lumMod val="50000"/>
                  </a:schemeClr>
                </a:solidFill>
                <a:prstDash val="solid"/>
              </a:ln>
              <a:solidFill>
                <a:srgbClr val="0000FF"/>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1386"/>
                                        </p:tgtEl>
                                        <p:attrNameLst>
                                          <p:attrName>style.visibility</p:attrName>
                                        </p:attrNameLst>
                                      </p:cBhvr>
                                      <p:to>
                                        <p:strVal val="visible"/>
                                      </p:to>
                                    </p:set>
                                    <p:animEffect transition="in" filter="diamond(in)">
                                      <p:cBhvr>
                                        <p:cTn id="7" dur="2000"/>
                                        <p:tgtEl>
                                          <p:spTgt spid="101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1387">
                                            <p:txEl>
                                              <p:pRg st="0" end="0"/>
                                            </p:txEl>
                                          </p:spTgt>
                                        </p:tgtEl>
                                        <p:attrNameLst>
                                          <p:attrName>style.visibility</p:attrName>
                                        </p:attrNameLst>
                                      </p:cBhvr>
                                      <p:to>
                                        <p:strVal val="visible"/>
                                      </p:to>
                                    </p:set>
                                    <p:animEffect transition="in" filter="box(in)">
                                      <p:cBhvr>
                                        <p:cTn id="12" dur="500"/>
                                        <p:tgtEl>
                                          <p:spTgt spid="101387">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01387">
                                            <p:txEl>
                                              <p:pRg st="1" end="1"/>
                                            </p:txEl>
                                          </p:spTgt>
                                        </p:tgtEl>
                                        <p:attrNameLst>
                                          <p:attrName>style.visibility</p:attrName>
                                        </p:attrNameLst>
                                      </p:cBhvr>
                                      <p:to>
                                        <p:strVal val="visible"/>
                                      </p:to>
                                    </p:set>
                                    <p:animEffect transition="in" filter="box(in)">
                                      <p:cBhvr>
                                        <p:cTn id="15" dur="500"/>
                                        <p:tgtEl>
                                          <p:spTgt spid="101387">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01387">
                                            <p:txEl>
                                              <p:pRg st="2" end="2"/>
                                            </p:txEl>
                                          </p:spTgt>
                                        </p:tgtEl>
                                        <p:attrNameLst>
                                          <p:attrName>style.visibility</p:attrName>
                                        </p:attrNameLst>
                                      </p:cBhvr>
                                      <p:to>
                                        <p:strVal val="visible"/>
                                      </p:to>
                                    </p:set>
                                    <p:animEffect transition="in" filter="box(in)">
                                      <p:cBhvr>
                                        <p:cTn id="18" dur="500"/>
                                        <p:tgtEl>
                                          <p:spTgt spid="101387">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101387">
                                            <p:txEl>
                                              <p:pRg st="3" end="3"/>
                                            </p:txEl>
                                          </p:spTgt>
                                        </p:tgtEl>
                                        <p:attrNameLst>
                                          <p:attrName>style.visibility</p:attrName>
                                        </p:attrNameLst>
                                      </p:cBhvr>
                                      <p:to>
                                        <p:strVal val="visible"/>
                                      </p:to>
                                    </p:set>
                                    <p:animEffect transition="in" filter="box(in)">
                                      <p:cBhvr>
                                        <p:cTn id="21" dur="500"/>
                                        <p:tgtEl>
                                          <p:spTgt spid="101387">
                                            <p:txEl>
                                              <p:pRg st="3" end="3"/>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101387">
                                            <p:txEl>
                                              <p:pRg st="4" end="4"/>
                                            </p:txEl>
                                          </p:spTgt>
                                        </p:tgtEl>
                                        <p:attrNameLst>
                                          <p:attrName>style.visibility</p:attrName>
                                        </p:attrNameLst>
                                      </p:cBhvr>
                                      <p:to>
                                        <p:strVal val="visible"/>
                                      </p:to>
                                    </p:set>
                                    <p:animEffect transition="in" filter="box(in)">
                                      <p:cBhvr>
                                        <p:cTn id="24" dur="500"/>
                                        <p:tgtEl>
                                          <p:spTgt spid="101387">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01388"/>
                                        </p:tgtEl>
                                        <p:attrNameLst>
                                          <p:attrName>style.visibility</p:attrName>
                                        </p:attrNameLst>
                                      </p:cBhvr>
                                      <p:to>
                                        <p:strVal val="visible"/>
                                      </p:to>
                                    </p:set>
                                    <p:animEffect transition="in" filter="diamond(in)">
                                      <p:cBhvr>
                                        <p:cTn id="29" dur="2000"/>
                                        <p:tgtEl>
                                          <p:spTgt spid="101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8" grpId="0" animBg="1"/>
      <p:bldP spid="10138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Oval 2">
            <a:extLst>
              <a:ext uri="{FF2B5EF4-FFF2-40B4-BE49-F238E27FC236}">
                <a16:creationId xmlns:a16="http://schemas.microsoft.com/office/drawing/2014/main" xmlns="" id="{A9FCE2DE-E8CC-5C32-1FBB-645F40F44784}"/>
              </a:ext>
            </a:extLst>
          </p:cNvPr>
          <p:cNvSpPr>
            <a:spLocks noChangeArrowheads="1"/>
          </p:cNvSpPr>
          <p:nvPr/>
        </p:nvSpPr>
        <p:spPr bwMode="auto">
          <a:xfrm>
            <a:off x="619125" y="2168525"/>
            <a:ext cx="566738" cy="485775"/>
          </a:xfrm>
          <a:prstGeom prst="ellipse">
            <a:avLst/>
          </a:prstGeom>
          <a:solidFill>
            <a:schemeClr val="accent1"/>
          </a:solidFill>
          <a:ln w="2857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8675" name="Rectangle 6">
            <a:extLst>
              <a:ext uri="{FF2B5EF4-FFF2-40B4-BE49-F238E27FC236}">
                <a16:creationId xmlns:a16="http://schemas.microsoft.com/office/drawing/2014/main" xmlns="" id="{F1CDDBAF-ED17-8193-EACC-B8998C88AFEC}"/>
              </a:ext>
            </a:extLst>
          </p:cNvPr>
          <p:cNvSpPr>
            <a:spLocks noGrp="1" noChangeArrowheads="1"/>
          </p:cNvSpPr>
          <p:nvPr>
            <p:ph type="title"/>
          </p:nvPr>
        </p:nvSpPr>
        <p:spPr>
          <a:xfrm>
            <a:off x="381000" y="1066800"/>
            <a:ext cx="8229600" cy="549275"/>
          </a:xfrm>
          <a:noFill/>
        </p:spPr>
        <p:txBody>
          <a:bodyPr anchor="t">
            <a:spAutoFit/>
          </a:bodyPr>
          <a:lstStyle/>
          <a:p>
            <a:pPr eaLnBrk="1" hangingPunct="1"/>
            <a:r>
              <a:rPr lang="en-US" altLang="en-US" sz="3000" b="1" dirty="0" err="1">
                <a:solidFill>
                  <a:srgbClr val="FF0000"/>
                </a:solidFill>
                <a:latin typeface="Times New Roman" panose="02020603050405020304" pitchFamily="18" charset="0"/>
                <a:cs typeface="Times New Roman" panose="02020603050405020304" pitchFamily="18" charset="0"/>
              </a:rPr>
              <a:t>Chọn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câu</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trả</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lời</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đúng</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102410" name="Rectangle 10">
            <a:extLst>
              <a:ext uri="{FF2B5EF4-FFF2-40B4-BE49-F238E27FC236}">
                <a16:creationId xmlns:a16="http://schemas.microsoft.com/office/drawing/2014/main" xmlns="" id="{F90A8DA4-D88E-408D-BFC4-86CCF536CC37}"/>
              </a:ext>
            </a:extLst>
          </p:cNvPr>
          <p:cNvSpPr>
            <a:spLocks noGrp="1" noChangeArrowheads="1"/>
          </p:cNvSpPr>
          <p:nvPr>
            <p:ph type="body" idx="1"/>
          </p:nvPr>
        </p:nvSpPr>
        <p:spPr>
          <a:xfrm>
            <a:off x="152400" y="1676400"/>
            <a:ext cx="8915400" cy="2835275"/>
          </a:xfrm>
          <a:noFill/>
        </p:spPr>
        <p:txBody>
          <a:bodyPr>
            <a:spAutoFit/>
          </a:bodyPr>
          <a:lstStyle/>
          <a:p>
            <a:pPr marL="0" indent="0" algn="just">
              <a:spcBef>
                <a:spcPct val="0"/>
              </a:spcBef>
              <a:buFontTx/>
              <a:buNone/>
            </a:pPr>
            <a:r>
              <a:rPr lang="en-US" altLang="en-US" sz="3000" dirty="0">
                <a:latin typeface="Times New Roman" panose="02020603050405020304" pitchFamily="18" charset="0"/>
                <a:cs typeface="Times New Roman" panose="02020603050405020304" pitchFamily="18" charset="0"/>
              </a:rPr>
              <a:t>2. </a:t>
            </a:r>
            <a:r>
              <a:rPr lang="en-US" altLang="en-US" sz="3000" dirty="0" err="1">
                <a:latin typeface="Times New Roman" panose="02020603050405020304" pitchFamily="18" charset="0"/>
                <a:cs typeface="Times New Roman" panose="02020603050405020304" pitchFamily="18" charset="0"/>
              </a:rPr>
              <a:t>Vai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trò</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của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nơron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cảm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giác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a:t>
            </a:r>
          </a:p>
          <a:p>
            <a:pPr marL="0" indent="0" algn="just">
              <a:spcBef>
                <a:spcPct val="0"/>
              </a:spcBef>
              <a:buFontTx/>
              <a:buNone/>
            </a:pP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a:latin typeface="Times New Roman" panose="02020603050405020304" pitchFamily="18" charset="0"/>
                <a:cs typeface="Times New Roman" panose="02020603050405020304" pitchFamily="18" charset="0"/>
              </a:rPr>
              <a:t>A. </a:t>
            </a:r>
            <a:r>
              <a:rPr lang="en-US" altLang="en-US" sz="3000" dirty="0" err="1">
                <a:latin typeface="Times New Roman" panose="02020603050405020304" pitchFamily="18" charset="0"/>
                <a:cs typeface="Times New Roman" panose="02020603050405020304" pitchFamily="18" charset="0"/>
              </a:rPr>
              <a:t>Truyền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xung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thần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kinh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về</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trung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ương</a:t>
            </a:r>
            <a:endParaRPr lang="en-US" altLang="en-US" sz="3000" dirty="0">
              <a:latin typeface="Times New Roman" panose="02020603050405020304" pitchFamily="18" charset="0"/>
              <a:cs typeface="Times New Roman" panose="02020603050405020304" pitchFamily="18" charset="0"/>
            </a:endParaRPr>
          </a:p>
          <a:p>
            <a:pPr marL="0" indent="0" algn="just">
              <a:spcBef>
                <a:spcPct val="0"/>
              </a:spcBef>
              <a:buFontTx/>
              <a:buNone/>
            </a:pPr>
            <a:r>
              <a:rPr lang="en-US" altLang="en-US" sz="3000" dirty="0">
                <a:latin typeface="Times New Roman" panose="02020603050405020304" pitchFamily="18" charset="0"/>
                <a:cs typeface="Times New Roman" panose="02020603050405020304" pitchFamily="18" charset="0"/>
              </a:rPr>
              <a:t>     B. </a:t>
            </a:r>
            <a:r>
              <a:rPr lang="en-US" altLang="en-US" sz="3000" dirty="0" err="1">
                <a:latin typeface="Times New Roman" panose="02020603050405020304" pitchFamily="18" charset="0"/>
                <a:cs typeface="Times New Roman" panose="02020603050405020304" pitchFamily="18" charset="0"/>
              </a:rPr>
              <a:t>Truyền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xung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thần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kinh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đến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cơ</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quan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cảm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ứng</a:t>
            </a:r>
            <a:r>
              <a:rPr lang="en-US" altLang="en-US" sz="3000" dirty="0">
                <a:latin typeface="Times New Roman" panose="02020603050405020304" pitchFamily="18" charset="0"/>
                <a:cs typeface="Times New Roman" panose="02020603050405020304" pitchFamily="18" charset="0"/>
              </a:rPr>
              <a:t>.</a:t>
            </a:r>
          </a:p>
          <a:p>
            <a:pPr marL="0" indent="0" algn="just">
              <a:spcBef>
                <a:spcPct val="0"/>
              </a:spcBef>
              <a:buFontTx/>
              <a:buNone/>
            </a:pPr>
            <a:r>
              <a:rPr lang="en-US" altLang="en-US" sz="3000" dirty="0">
                <a:latin typeface="Times New Roman" panose="02020603050405020304" pitchFamily="18" charset="0"/>
                <a:cs typeface="Times New Roman" panose="02020603050405020304" pitchFamily="18" charset="0"/>
              </a:rPr>
              <a:t>     C. </a:t>
            </a:r>
            <a:r>
              <a:rPr lang="en-US" altLang="en-US" sz="3000" dirty="0" err="1">
                <a:latin typeface="Times New Roman" panose="02020603050405020304" pitchFamily="18" charset="0"/>
                <a:cs typeface="Times New Roman" panose="02020603050405020304" pitchFamily="18" charset="0"/>
              </a:rPr>
              <a:t>Liên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hệ</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giữa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các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nơron</a:t>
            </a:r>
            <a:endParaRPr lang="en-US" altLang="en-US" sz="3000" dirty="0">
              <a:latin typeface="Times New Roman" panose="02020603050405020304" pitchFamily="18" charset="0"/>
              <a:cs typeface="Times New Roman" panose="02020603050405020304" pitchFamily="18" charset="0"/>
            </a:endParaRPr>
          </a:p>
          <a:p>
            <a:pPr marL="0" indent="0" algn="just">
              <a:spcBef>
                <a:spcPct val="0"/>
              </a:spcBef>
              <a:buFontTx/>
              <a:buNone/>
            </a:pPr>
            <a:r>
              <a:rPr lang="en-US" altLang="en-US" sz="3000" dirty="0">
                <a:latin typeface="Times New Roman" panose="02020603050405020304" pitchFamily="18" charset="0"/>
                <a:cs typeface="Times New Roman" panose="02020603050405020304" pitchFamily="18" charset="0"/>
              </a:rPr>
              <a:t>     D. </a:t>
            </a:r>
            <a:r>
              <a:rPr lang="en-US" altLang="en-US" sz="3000" dirty="0" err="1">
                <a:latin typeface="Times New Roman" panose="02020603050405020304" pitchFamily="18" charset="0"/>
                <a:cs typeface="Times New Roman" panose="02020603050405020304" pitchFamily="18" charset="0"/>
              </a:rPr>
              <a:t>Nối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các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vùng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khác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nhau</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trong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trung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ương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thần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kinh</a:t>
            </a:r>
            <a:r>
              <a:rPr lang="en-US" altLang="en-US" sz="30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2410">
                                            <p:txEl>
                                              <p:pRg st="0" end="0"/>
                                            </p:txEl>
                                          </p:spTgt>
                                        </p:tgtEl>
                                        <p:attrNameLst>
                                          <p:attrName>style.visibility</p:attrName>
                                        </p:attrNameLst>
                                      </p:cBhvr>
                                      <p:to>
                                        <p:strVal val="visible"/>
                                      </p:to>
                                    </p:set>
                                    <p:animEffect transition="in" filter="checkerboard(across)">
                                      <p:cBhvr>
                                        <p:cTn id="7" dur="500"/>
                                        <p:tgtEl>
                                          <p:spTgt spid="102410">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2410">
                                            <p:txEl>
                                              <p:pRg st="1" end="1"/>
                                            </p:txEl>
                                          </p:spTgt>
                                        </p:tgtEl>
                                        <p:attrNameLst>
                                          <p:attrName>style.visibility</p:attrName>
                                        </p:attrNameLst>
                                      </p:cBhvr>
                                      <p:to>
                                        <p:strVal val="visible"/>
                                      </p:to>
                                    </p:set>
                                    <p:animEffect transition="in" filter="checkerboard(across)">
                                      <p:cBhvr>
                                        <p:cTn id="10" dur="500"/>
                                        <p:tgtEl>
                                          <p:spTgt spid="102410">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02410">
                                            <p:txEl>
                                              <p:pRg st="2" end="2"/>
                                            </p:txEl>
                                          </p:spTgt>
                                        </p:tgtEl>
                                        <p:attrNameLst>
                                          <p:attrName>style.visibility</p:attrName>
                                        </p:attrNameLst>
                                      </p:cBhvr>
                                      <p:to>
                                        <p:strVal val="visible"/>
                                      </p:to>
                                    </p:set>
                                    <p:animEffect transition="in" filter="checkerboard(across)">
                                      <p:cBhvr>
                                        <p:cTn id="13" dur="500"/>
                                        <p:tgtEl>
                                          <p:spTgt spid="102410">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02410">
                                            <p:txEl>
                                              <p:pRg st="3" end="3"/>
                                            </p:txEl>
                                          </p:spTgt>
                                        </p:tgtEl>
                                        <p:attrNameLst>
                                          <p:attrName>style.visibility</p:attrName>
                                        </p:attrNameLst>
                                      </p:cBhvr>
                                      <p:to>
                                        <p:strVal val="visible"/>
                                      </p:to>
                                    </p:set>
                                    <p:animEffect transition="in" filter="checkerboard(across)">
                                      <p:cBhvr>
                                        <p:cTn id="16" dur="500"/>
                                        <p:tgtEl>
                                          <p:spTgt spid="102410">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02410">
                                            <p:txEl>
                                              <p:pRg st="4" end="4"/>
                                            </p:txEl>
                                          </p:spTgt>
                                        </p:tgtEl>
                                        <p:attrNameLst>
                                          <p:attrName>style.visibility</p:attrName>
                                        </p:attrNameLst>
                                      </p:cBhvr>
                                      <p:to>
                                        <p:strVal val="visible"/>
                                      </p:to>
                                    </p:set>
                                    <p:animEffect transition="in" filter="checkerboard(across)">
                                      <p:cBhvr>
                                        <p:cTn id="19" dur="500"/>
                                        <p:tgtEl>
                                          <p:spTgt spid="102410">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02402"/>
                                        </p:tgtEl>
                                        <p:attrNameLst>
                                          <p:attrName>style.visibility</p:attrName>
                                        </p:attrNameLst>
                                      </p:cBhvr>
                                      <p:to>
                                        <p:strVal val="visible"/>
                                      </p:to>
                                    </p:set>
                                    <p:animEffect transition="in" filter="diamond(in)">
                                      <p:cBhvr>
                                        <p:cTn id="24" dur="2000"/>
                                        <p:tgtEl>
                                          <p:spTgt spid="102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LORAL9">
            <a:extLst>
              <a:ext uri="{FF2B5EF4-FFF2-40B4-BE49-F238E27FC236}">
                <a16:creationId xmlns:a16="http://schemas.microsoft.com/office/drawing/2014/main" xmlns="" id="{764BC5B5-ADD6-7EC7-974D-663F76537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2090738"/>
            <a:ext cx="5003800"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FLORAL9">
            <a:extLst>
              <a:ext uri="{FF2B5EF4-FFF2-40B4-BE49-F238E27FC236}">
                <a16:creationId xmlns:a16="http://schemas.microsoft.com/office/drawing/2014/main" xmlns="" id="{DDAF9033-1FED-3006-4300-1CF997BDF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03800"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av-727">
            <a:hlinkClick r:id="" action="ppaction://noaction"/>
            <a:extLst>
              <a:ext uri="{FF2B5EF4-FFF2-40B4-BE49-F238E27FC236}">
                <a16:creationId xmlns:a16="http://schemas.microsoft.com/office/drawing/2014/main" xmlns="" id="{7CC504D3-4F24-9A17-2122-427B1B697B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3238" y="0"/>
            <a:ext cx="1004887"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Blue_rose">
            <a:extLst>
              <a:ext uri="{FF2B5EF4-FFF2-40B4-BE49-F238E27FC236}">
                <a16:creationId xmlns:a16="http://schemas.microsoft.com/office/drawing/2014/main" xmlns="" id="{6BB4F34F-A2E6-2A76-9A3F-FCE8B91FEE1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572000"/>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7" descr="47">
            <a:extLst>
              <a:ext uri="{FF2B5EF4-FFF2-40B4-BE49-F238E27FC236}">
                <a16:creationId xmlns:a16="http://schemas.microsoft.com/office/drawing/2014/main" xmlns="" id="{0AB357CD-3231-5039-4C85-46D25675F7B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572000"/>
            <a:ext cx="137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7">
            <a:extLst>
              <a:ext uri="{FF2B5EF4-FFF2-40B4-BE49-F238E27FC236}">
                <a16:creationId xmlns:a16="http://schemas.microsoft.com/office/drawing/2014/main" xmlns="" id="{DB29DDA4-0D21-4375-0BAD-32578FCA4F63}"/>
              </a:ext>
            </a:extLst>
          </p:cNvPr>
          <p:cNvSpPr txBox="1">
            <a:spLocks noChangeArrowheads="1"/>
          </p:cNvSpPr>
          <p:nvPr/>
        </p:nvSpPr>
        <p:spPr bwMode="auto">
          <a:xfrm>
            <a:off x="1066800" y="2209800"/>
            <a:ext cx="7543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Học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bài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hỏi</a:t>
            </a:r>
            <a:r>
              <a:rPr lang="en-US" altLang="en-US" sz="2800" b="1" dirty="0">
                <a:latin typeface="Times New Roman" panose="02020603050405020304" pitchFamily="18" charset="0"/>
                <a:cs typeface="Times New Roman" panose="02020603050405020304" pitchFamily="18" charset="0"/>
              </a:rPr>
              <a:t> 1, 2/</a:t>
            </a:r>
            <a:r>
              <a:rPr lang="en-US" altLang="en-US" sz="2800" b="1" dirty="0" err="1">
                <a:latin typeface="Times New Roman" panose="02020603050405020304" pitchFamily="18" charset="0"/>
                <a:cs typeface="Times New Roman" panose="02020603050405020304" pitchFamily="18" charset="0"/>
              </a:rPr>
              <a:t>trang</a:t>
            </a:r>
            <a:r>
              <a:rPr lang="en-US" altLang="en-US" sz="2800" b="1" dirty="0">
                <a:latin typeface="Times New Roman" panose="02020603050405020304" pitchFamily="18" charset="0"/>
                <a:cs typeface="Times New Roman" panose="02020603050405020304" pitchFamily="18" charset="0"/>
              </a:rPr>
              <a:t> 23 SGK.</a:t>
            </a:r>
          </a:p>
          <a:p>
            <a:pPr algn="just">
              <a:spcBef>
                <a:spcPct val="0"/>
              </a:spcBef>
              <a:buFontTx/>
              <a:buNone/>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Đọc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mục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biết</a:t>
            </a:r>
            <a:r>
              <a:rPr lang="en-US" altLang="en-US" sz="2800" b="1" dirty="0">
                <a:latin typeface="Times New Roman" panose="02020603050405020304" pitchFamily="18" charset="0"/>
                <a:cs typeface="Times New Roman" panose="02020603050405020304" pitchFamily="18" charset="0"/>
              </a:rPr>
              <a:t>”</a:t>
            </a:r>
          </a:p>
          <a:p>
            <a:pPr algn="just">
              <a:spcBef>
                <a:spcPct val="0"/>
              </a:spcBef>
              <a:buFontTx/>
              <a:buNone/>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Chuẩn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bị</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bài</a:t>
            </a:r>
            <a:r>
              <a:rPr lang="en-US" altLang="en-US" sz="2800" b="1" dirty="0">
                <a:latin typeface="Times New Roman" panose="02020603050405020304" pitchFamily="18" charset="0"/>
                <a:cs typeface="Times New Roman" panose="02020603050405020304" pitchFamily="18" charset="0"/>
              </a:rPr>
              <a:t> 7, </a:t>
            </a:r>
            <a:r>
              <a:rPr lang="en-US" altLang="en-US" sz="2800" b="1" dirty="0" err="1">
                <a:latin typeface="Times New Roman" panose="02020603050405020304" pitchFamily="18" charset="0"/>
                <a:cs typeface="Times New Roman" panose="02020603050405020304" pitchFamily="18" charset="0"/>
              </a:rPr>
              <a:t>thực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lệnh</a:t>
            </a:r>
            <a:r>
              <a:rPr lang="en-US" altLang="en-US" sz="2800" b="1"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sym typeface="Wingdings 3" panose="05040102010807070707" pitchFamily="18" charset="2"/>
              </a:rPr>
              <a:t></a:t>
            </a:r>
            <a:r>
              <a:rPr lang="en-US" altLang="en-US" sz="2800" b="1" dirty="0">
                <a:latin typeface="Times New Roman" panose="02020603050405020304" pitchFamily="18" charset="0"/>
                <a:cs typeface="Times New Roman" panose="02020603050405020304" pitchFamily="18" charset="0"/>
              </a:rPr>
              <a:t>.</a:t>
            </a:r>
          </a:p>
        </p:txBody>
      </p:sp>
      <p:sp>
        <p:nvSpPr>
          <p:cNvPr id="2" name="Rectangle 1"/>
          <p:cNvSpPr/>
          <p:nvPr/>
        </p:nvSpPr>
        <p:spPr>
          <a:xfrm>
            <a:off x="1981200" y="1110117"/>
            <a:ext cx="5638800" cy="523220"/>
          </a:xfrm>
          <a:prstGeom prst="rect">
            <a:avLst/>
          </a:prstGeom>
        </p:spPr>
        <p:txBody>
          <a:bodyPr wrap="square">
            <a:spAutoFit/>
          </a:bodyPr>
          <a:lstStyle/>
          <a:p>
            <a:pPr algn="ctr" fontAlgn="auto">
              <a:spcBef>
                <a:spcPts val="0"/>
              </a:spcBef>
              <a:spcAft>
                <a:spcPts val="0"/>
              </a:spcAft>
              <a:defRPr/>
            </a:pPr>
            <a:r>
              <a:rPr lang="en-US" sz="2800" b="1" dirty="0">
                <a:ln w="0"/>
                <a:solidFill>
                  <a:srgbClr val="0000FF"/>
                </a:solidFill>
                <a:effectLst>
                  <a:reflection blurRad="6350" stA="53000" endA="300" endPos="35500" dir="5400000" sy="-90000" algn="bl" rotWithShape="0"/>
                </a:effectLst>
              </a:rPr>
              <a:t>HƯỚNG DẪN TỰ HỌC Ở NHÀ</a:t>
            </a:r>
            <a:endParaRPr lang="en-US" sz="2800" b="1" dirty="0">
              <a:ln w="0"/>
              <a:solidFill>
                <a:srgbClr val="0000FF"/>
              </a:solidFill>
              <a:effectLst>
                <a:reflection blurRad="6350" stA="53000" endA="300" endPos="35500" dir="5400000" sy="-90000" algn="bl"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9879"/>
                                        </p:tgtEl>
                                        <p:attrNameLst>
                                          <p:attrName>style.visibility</p:attrName>
                                        </p:attrNameLst>
                                      </p:cBhvr>
                                      <p:to>
                                        <p:strVal val="visible"/>
                                      </p:to>
                                    </p:set>
                                    <p:animEffect transition="in" filter="blinds(horizontal)">
                                      <p:cBhvr>
                                        <p:cTn id="7" dur="500"/>
                                        <p:tgtEl>
                                          <p:spTgt spid="7987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415"/>
                                        </p:tgtEl>
                                        <p:attrNameLst>
                                          <p:attrName>style.visibility</p:attrName>
                                        </p:attrNameLst>
                                      </p:cBhvr>
                                      <p:to>
                                        <p:strVal val="visible"/>
                                      </p:to>
                                    </p:set>
                                    <p:animEffect transition="in" filter="box(in)">
                                      <p:cBhvr>
                                        <p:cTn id="10"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6" name="Picture 8" descr="Cau tao cua noron dien hinh">
            <a:extLst>
              <a:ext uri="{FF2B5EF4-FFF2-40B4-BE49-F238E27FC236}">
                <a16:creationId xmlns:a16="http://schemas.microsoft.com/office/drawing/2014/main" xmlns="" id="{92CDC1B9-D89E-9C10-58B9-EDF384203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 Box 7">
            <a:extLst>
              <a:ext uri="{FF2B5EF4-FFF2-40B4-BE49-F238E27FC236}">
                <a16:creationId xmlns:a16="http://schemas.microsoft.com/office/drawing/2014/main" xmlns="" id="{2C320595-55FB-A6B0-5DC3-4FFD2122083C}"/>
              </a:ext>
            </a:extLst>
          </p:cNvPr>
          <p:cNvSpPr txBox="1">
            <a:spLocks noChangeArrowheads="1"/>
          </p:cNvSpPr>
          <p:nvPr/>
        </p:nvSpPr>
        <p:spPr bwMode="auto">
          <a:xfrm>
            <a:off x="76200" y="1127125"/>
            <a:ext cx="8991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Quan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sát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hình</a:t>
            </a:r>
            <a:r>
              <a:rPr lang="en-US" altLang="en-US" sz="2800" dirty="0">
                <a:solidFill>
                  <a:srgbClr val="FF0000"/>
                </a:solidFill>
                <a:latin typeface="Times New Roman" panose="02020603050405020304" pitchFamily="18" charset="0"/>
                <a:cs typeface="Times New Roman" panose="02020603050405020304" pitchFamily="18" charset="0"/>
              </a:rPr>
              <a:t> 6-1 </a:t>
            </a:r>
            <a:r>
              <a:rPr lang="en-US" altLang="en-US" sz="2800" dirty="0" err="1">
                <a:solidFill>
                  <a:srgbClr val="FF0000"/>
                </a:solidFill>
                <a:latin typeface="Times New Roman" panose="02020603050405020304" pitchFamily="18" charset="0"/>
                <a:cs typeface="Times New Roman" panose="02020603050405020304" pitchFamily="18" charset="0"/>
              </a:rPr>
              <a:t>và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mô</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tả</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cấu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tạo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của</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một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nơron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điển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hình</a:t>
            </a:r>
            <a:r>
              <a:rPr lang="en-US" altLang="en-US" sz="2800" dirty="0">
                <a:solidFill>
                  <a:srgbClr val="FF0000"/>
                </a:solidFill>
                <a:latin typeface="Times New Roman" panose="02020603050405020304" pitchFamily="18" charset="0"/>
                <a:cs typeface="Times New Roman" panose="02020603050405020304" pitchFamily="18" charset="0"/>
              </a:rPr>
              <a:t>?</a:t>
            </a:r>
          </a:p>
        </p:txBody>
      </p:sp>
      <p:sp>
        <p:nvSpPr>
          <p:cNvPr id="37897" name="Text Box 9">
            <a:extLst>
              <a:ext uri="{FF2B5EF4-FFF2-40B4-BE49-F238E27FC236}">
                <a16:creationId xmlns:a16="http://schemas.microsoft.com/office/drawing/2014/main" xmlns="" id="{AD9B572D-69DE-64D3-2820-FE6102F25E36}"/>
              </a:ext>
            </a:extLst>
          </p:cNvPr>
          <p:cNvSpPr txBox="1">
            <a:spLocks noChangeArrowheads="1"/>
          </p:cNvSpPr>
          <p:nvPr/>
        </p:nvSpPr>
        <p:spPr bwMode="auto">
          <a:xfrm>
            <a:off x="1905000" y="115888"/>
            <a:ext cx="5257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Bài</a:t>
            </a:r>
            <a:r>
              <a:rPr lang="en-US" altLang="en-US" sz="3600" b="1" dirty="0">
                <a:solidFill>
                  <a:srgbClr val="0000FF"/>
                </a:solidFill>
                <a:latin typeface="Times New Roman" panose="02020603050405020304" pitchFamily="18" charset="0"/>
                <a:cs typeface="Times New Roman" panose="02020603050405020304" pitchFamily="18" charset="0"/>
              </a:rPr>
              <a:t> 6: PHẢN XẠ</a:t>
            </a:r>
          </a:p>
        </p:txBody>
      </p:sp>
      <p:sp>
        <p:nvSpPr>
          <p:cNvPr id="37898" name="Text Box 10">
            <a:extLst>
              <a:ext uri="{FF2B5EF4-FFF2-40B4-BE49-F238E27FC236}">
                <a16:creationId xmlns:a16="http://schemas.microsoft.com/office/drawing/2014/main" xmlns="" id="{C7F8C6A1-65ED-8965-E769-187359F50110}"/>
              </a:ext>
            </a:extLst>
          </p:cNvPr>
          <p:cNvSpPr txBox="1">
            <a:spLocks noChangeArrowheads="1"/>
          </p:cNvSpPr>
          <p:nvPr/>
        </p:nvSpPr>
        <p:spPr bwMode="auto">
          <a:xfrm>
            <a:off x="76200" y="669925"/>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I. </a:t>
            </a:r>
            <a:r>
              <a:rPr lang="en-US" altLang="en-US" sz="3000" u="sng" dirty="0" err="1">
                <a:latin typeface="Times New Roman" panose="02020603050405020304" pitchFamily="18" charset="0"/>
                <a:cs typeface="Times New Roman" panose="02020603050405020304" pitchFamily="18" charset="0"/>
              </a:rPr>
              <a:t>Cấu</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tạo</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và</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chức</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năng</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của</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nơron</a:t>
            </a:r>
            <a:r>
              <a:rPr lang="en-US" altLang="en-US" sz="30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7"/>
                                        </p:tgtEl>
                                        <p:attrNameLst>
                                          <p:attrName>style.visibility</p:attrName>
                                        </p:attrNameLst>
                                      </p:cBhvr>
                                      <p:to>
                                        <p:strVal val="visible"/>
                                      </p:to>
                                    </p:set>
                                    <p:animEffect transition="in" filter="blinds(horizontal)">
                                      <p:cBhvr>
                                        <p:cTn id="7" dur="500"/>
                                        <p:tgtEl>
                                          <p:spTgt spid="378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898"/>
                                        </p:tgtEl>
                                        <p:attrNameLst>
                                          <p:attrName>style.visibility</p:attrName>
                                        </p:attrNameLst>
                                      </p:cBhvr>
                                      <p:to>
                                        <p:strVal val="visible"/>
                                      </p:to>
                                    </p:set>
                                    <p:animEffect transition="in" filter="blinds(horizontal)">
                                      <p:cBhvr>
                                        <p:cTn id="12" dur="500"/>
                                        <p:tgtEl>
                                          <p:spTgt spid="378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7895"/>
                                        </p:tgtEl>
                                        <p:attrNameLst>
                                          <p:attrName>style.visibility</p:attrName>
                                        </p:attrNameLst>
                                      </p:cBhvr>
                                      <p:to>
                                        <p:strVal val="visible"/>
                                      </p:to>
                                    </p:set>
                                    <p:animEffect transition="in" filter="wheel(4)">
                                      <p:cBhvr>
                                        <p:cTn id="17" dur="2000"/>
                                        <p:tgtEl>
                                          <p:spTgt spid="378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37896"/>
                                        </p:tgtEl>
                                        <p:attrNameLst>
                                          <p:attrName>style.visibility</p:attrName>
                                        </p:attrNameLst>
                                      </p:cBhvr>
                                      <p:to>
                                        <p:strVal val="visible"/>
                                      </p:to>
                                    </p:set>
                                    <p:animEffect transition="in" filter="diamond(in)">
                                      <p:cBhvr>
                                        <p:cTn id="22" dur="2000"/>
                                        <p:tgtEl>
                                          <p:spTgt spid="378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nodeType="clickEffect">
                                  <p:stCondLst>
                                    <p:cond delay="0"/>
                                  </p:stCondLst>
                                  <p:childTnLst>
                                    <p:animEffect transition="out" filter="checkerboard(across)">
                                      <p:cBhvr>
                                        <p:cTn id="26" dur="500"/>
                                        <p:tgtEl>
                                          <p:spTgt spid="37896"/>
                                        </p:tgtEl>
                                      </p:cBhvr>
                                    </p:animEffect>
                                    <p:set>
                                      <p:cBhvr>
                                        <p:cTn id="27" dur="1" fill="hold">
                                          <p:stCondLst>
                                            <p:cond delay="499"/>
                                          </p:stCondLst>
                                        </p:cTn>
                                        <p:tgtEl>
                                          <p:spTgt spid="378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p:bldP spid="37897" grpId="0"/>
      <p:bldP spid="378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H6_1">
            <a:extLst>
              <a:ext uri="{FF2B5EF4-FFF2-40B4-BE49-F238E27FC236}">
                <a16:creationId xmlns:a16="http://schemas.microsoft.com/office/drawing/2014/main" xmlns="" id="{7BD9CEB6-CC46-AA8E-DEF0-8BAA150C50D8}"/>
              </a:ext>
            </a:extLst>
          </p:cNvPr>
          <p:cNvPicPr>
            <a:picLocks noChangeAspect="1" noChangeArrowheads="1"/>
          </p:cNvPicPr>
          <p:nvPr/>
        </p:nvPicPr>
        <p:blipFill>
          <a:blip r:embed="rId2">
            <a:lum contrast="-20000"/>
            <a:extLst>
              <a:ext uri="{28A0092B-C50C-407E-A947-70E740481C1C}">
                <a14:useLocalDpi xmlns:a14="http://schemas.microsoft.com/office/drawing/2010/main" val="0"/>
              </a:ext>
            </a:extLst>
          </a:blip>
          <a:srcRect b="4672"/>
          <a:stretch>
            <a:fillRect/>
          </a:stretch>
        </p:blipFill>
        <p:spPr bwMode="auto">
          <a:xfrm>
            <a:off x="5105400" y="0"/>
            <a:ext cx="40386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3" name="Rectangle 11">
            <a:extLst>
              <a:ext uri="{FF2B5EF4-FFF2-40B4-BE49-F238E27FC236}">
                <a16:creationId xmlns:a16="http://schemas.microsoft.com/office/drawing/2014/main" xmlns="" id="{F5845A29-4F18-5635-8A01-7ADCC77AD773}"/>
              </a:ext>
            </a:extLst>
          </p:cNvPr>
          <p:cNvSpPr>
            <a:spLocks noGrp="1" noChangeArrowheads="1"/>
          </p:cNvSpPr>
          <p:nvPr>
            <p:ph type="body" idx="1"/>
          </p:nvPr>
        </p:nvSpPr>
        <p:spPr>
          <a:xfrm>
            <a:off x="76200" y="2057400"/>
            <a:ext cx="5029200" cy="1477963"/>
          </a:xfrm>
          <a:noFill/>
        </p:spPr>
        <p:txBody>
          <a:bodyPr>
            <a:spAutoFit/>
          </a:bodyPr>
          <a:lstStyle/>
          <a:p>
            <a:pPr marL="0" indent="0" algn="just" eaLnBrk="1" hangingPunct="1">
              <a:spcBef>
                <a:spcPct val="0"/>
              </a:spcBef>
              <a:buFontTx/>
              <a:buNone/>
            </a:pPr>
            <a:r>
              <a:rPr lang="en-US" altLang="en-US" sz="3000">
                <a:solidFill>
                  <a:srgbClr val="0000FF"/>
                </a:solidFill>
                <a:latin typeface="Times New Roman" panose="02020603050405020304" pitchFamily="18" charset="0"/>
                <a:cs typeface="Times New Roman" panose="02020603050405020304" pitchFamily="18" charset="0"/>
              </a:rPr>
              <a:t>- Nơron gồm thân nơron chứa nhân, tua ngắn (sợi nhánh), tua dài (sợi trục).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8923">
                                            <p:txEl>
                                              <p:pRg st="0" end="0"/>
                                            </p:txEl>
                                          </p:spTgt>
                                        </p:tgtEl>
                                        <p:attrNameLst>
                                          <p:attrName>style.visibility</p:attrName>
                                        </p:attrNameLst>
                                      </p:cBhvr>
                                      <p:to>
                                        <p:strVal val="visible"/>
                                      </p:to>
                                    </p:set>
                                    <p:animEffect transition="in" filter="slide(fromBottom)">
                                      <p:cBhvr>
                                        <p:cTn id="7" dur="500"/>
                                        <p:tgtEl>
                                          <p:spTgt spid="389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xmlns="" id="{BBD586A3-C19E-7680-1D49-7F2BBE64B1F1}"/>
              </a:ext>
            </a:extLst>
          </p:cNvPr>
          <p:cNvSpPr txBox="1">
            <a:spLocks noChangeArrowheads="1"/>
          </p:cNvSpPr>
          <p:nvPr/>
        </p:nvSpPr>
        <p:spPr bwMode="auto">
          <a:xfrm>
            <a:off x="1905000" y="0"/>
            <a:ext cx="525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Bài</a:t>
            </a:r>
            <a:r>
              <a:rPr lang="en-US" altLang="en-US" sz="3600" b="1" dirty="0">
                <a:solidFill>
                  <a:srgbClr val="0000FF"/>
                </a:solidFill>
                <a:latin typeface="Times New Roman" panose="02020603050405020304" pitchFamily="18" charset="0"/>
                <a:cs typeface="Times New Roman" panose="02020603050405020304" pitchFamily="18" charset="0"/>
              </a:rPr>
              <a:t> 6: PHẢN XẠ</a:t>
            </a:r>
          </a:p>
        </p:txBody>
      </p:sp>
      <p:sp>
        <p:nvSpPr>
          <p:cNvPr id="6147" name="Text Box 5">
            <a:extLst>
              <a:ext uri="{FF2B5EF4-FFF2-40B4-BE49-F238E27FC236}">
                <a16:creationId xmlns:a16="http://schemas.microsoft.com/office/drawing/2014/main" xmlns="" id="{038A04B8-1977-DF52-8864-21FFF93329F6}"/>
              </a:ext>
            </a:extLst>
          </p:cNvPr>
          <p:cNvSpPr txBox="1">
            <a:spLocks noChangeArrowheads="1"/>
          </p:cNvSpPr>
          <p:nvPr/>
        </p:nvSpPr>
        <p:spPr bwMode="auto">
          <a:xfrm>
            <a:off x="99147" y="468313"/>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b="1" dirty="0">
                <a:latin typeface="Times New Roman" panose="02020603050405020304" pitchFamily="18" charset="0"/>
                <a:cs typeface="Times New Roman" panose="02020603050405020304" pitchFamily="18" charset="0"/>
              </a:rPr>
              <a:t>I. </a:t>
            </a:r>
            <a:r>
              <a:rPr lang="en-US" altLang="en-US" sz="3000" b="1" u="sng" dirty="0" err="1">
                <a:latin typeface="Times New Roman" panose="02020603050405020304" pitchFamily="18" charset="0"/>
                <a:cs typeface="Times New Roman" panose="02020603050405020304" pitchFamily="18" charset="0"/>
              </a:rPr>
              <a:t>Cấu</a:t>
            </a:r>
            <a:r>
              <a:rPr lang="en-US" altLang="en-US" sz="3000" b="1" u="sng" dirty="0">
                <a:latin typeface="Times New Roman" panose="02020603050405020304" pitchFamily="18" charset="0"/>
                <a:cs typeface="Times New Roman" panose="02020603050405020304" pitchFamily="18" charset="0"/>
              </a:rPr>
              <a:t> </a:t>
            </a:r>
            <a:r>
              <a:rPr lang="en-US" altLang="en-US" sz="3000" b="1" u="sng" dirty="0" err="1">
                <a:latin typeface="Times New Roman" panose="02020603050405020304" pitchFamily="18" charset="0"/>
                <a:cs typeface="Times New Roman" panose="02020603050405020304" pitchFamily="18" charset="0"/>
              </a:rPr>
              <a:t>tạo</a:t>
            </a:r>
            <a:r>
              <a:rPr lang="en-US" altLang="en-US" sz="3000" b="1" u="sng" dirty="0">
                <a:latin typeface="Times New Roman" panose="02020603050405020304" pitchFamily="18" charset="0"/>
                <a:cs typeface="Times New Roman" panose="02020603050405020304" pitchFamily="18" charset="0"/>
              </a:rPr>
              <a:t> </a:t>
            </a:r>
            <a:r>
              <a:rPr lang="en-US" altLang="en-US" sz="3000" b="1" u="sng" dirty="0" err="1">
                <a:latin typeface="Times New Roman" panose="02020603050405020304" pitchFamily="18" charset="0"/>
                <a:cs typeface="Times New Roman" panose="02020603050405020304" pitchFamily="18" charset="0"/>
              </a:rPr>
              <a:t>và</a:t>
            </a:r>
            <a:r>
              <a:rPr lang="en-US" altLang="en-US" sz="3000" b="1" u="sng" dirty="0">
                <a:latin typeface="Times New Roman" panose="02020603050405020304" pitchFamily="18" charset="0"/>
                <a:cs typeface="Times New Roman" panose="02020603050405020304" pitchFamily="18" charset="0"/>
              </a:rPr>
              <a:t> </a:t>
            </a:r>
            <a:r>
              <a:rPr lang="en-US" altLang="en-US" sz="3000" b="1" u="sng" dirty="0" err="1">
                <a:latin typeface="Times New Roman" panose="02020603050405020304" pitchFamily="18" charset="0"/>
                <a:cs typeface="Times New Roman" panose="02020603050405020304" pitchFamily="18" charset="0"/>
              </a:rPr>
              <a:t>chức</a:t>
            </a:r>
            <a:r>
              <a:rPr lang="en-US" altLang="en-US" sz="3000" b="1" u="sng" dirty="0">
                <a:latin typeface="Times New Roman" panose="02020603050405020304" pitchFamily="18" charset="0"/>
                <a:cs typeface="Times New Roman" panose="02020603050405020304" pitchFamily="18" charset="0"/>
              </a:rPr>
              <a:t> </a:t>
            </a:r>
            <a:r>
              <a:rPr lang="en-US" altLang="en-US" sz="3000" b="1" u="sng" dirty="0" err="1">
                <a:latin typeface="Times New Roman" panose="02020603050405020304" pitchFamily="18" charset="0"/>
                <a:cs typeface="Times New Roman" panose="02020603050405020304" pitchFamily="18" charset="0"/>
              </a:rPr>
              <a:t>năng</a:t>
            </a:r>
            <a:r>
              <a:rPr lang="en-US" altLang="en-US" sz="3000" b="1" u="sng" dirty="0">
                <a:latin typeface="Times New Roman" panose="02020603050405020304" pitchFamily="18" charset="0"/>
                <a:cs typeface="Times New Roman" panose="02020603050405020304" pitchFamily="18" charset="0"/>
              </a:rPr>
              <a:t> </a:t>
            </a:r>
            <a:r>
              <a:rPr lang="en-US" altLang="en-US" sz="3000" b="1" u="sng" dirty="0" err="1">
                <a:latin typeface="Times New Roman" panose="02020603050405020304" pitchFamily="18" charset="0"/>
                <a:cs typeface="Times New Roman" panose="02020603050405020304" pitchFamily="18" charset="0"/>
              </a:rPr>
              <a:t>của</a:t>
            </a:r>
            <a:r>
              <a:rPr lang="en-US" altLang="en-US" sz="3000" b="1" u="sng" dirty="0">
                <a:latin typeface="Times New Roman" panose="02020603050405020304" pitchFamily="18" charset="0"/>
                <a:cs typeface="Times New Roman" panose="02020603050405020304" pitchFamily="18" charset="0"/>
              </a:rPr>
              <a:t> </a:t>
            </a:r>
            <a:r>
              <a:rPr lang="en-US" altLang="en-US" sz="3000" b="1" u="sng" dirty="0" err="1">
                <a:latin typeface="Times New Roman" panose="02020603050405020304" pitchFamily="18" charset="0"/>
                <a:cs typeface="Times New Roman" panose="02020603050405020304" pitchFamily="18" charset="0"/>
              </a:rPr>
              <a:t>nơron</a:t>
            </a:r>
            <a:r>
              <a:rPr lang="en-US" altLang="en-US" sz="3000" b="1" dirty="0">
                <a:latin typeface="Times New Roman" panose="02020603050405020304" pitchFamily="18" charset="0"/>
                <a:cs typeface="Times New Roman" panose="02020603050405020304" pitchFamily="18" charset="0"/>
              </a:rPr>
              <a:t>:</a:t>
            </a:r>
          </a:p>
        </p:txBody>
      </p:sp>
      <p:sp>
        <p:nvSpPr>
          <p:cNvPr id="86024" name="Text Box 8">
            <a:extLst>
              <a:ext uri="{FF2B5EF4-FFF2-40B4-BE49-F238E27FC236}">
                <a16:creationId xmlns:a16="http://schemas.microsoft.com/office/drawing/2014/main" xmlns="" id="{5A512F5C-F301-D376-F8C5-0A75966E1432}"/>
              </a:ext>
            </a:extLst>
          </p:cNvPr>
          <p:cNvSpPr txBox="1">
            <a:spLocks noChangeArrowheads="1"/>
          </p:cNvSpPr>
          <p:nvPr/>
        </p:nvSpPr>
        <p:spPr bwMode="auto">
          <a:xfrm>
            <a:off x="147638" y="2638425"/>
            <a:ext cx="8915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a:t>
            </a:r>
            <a:r>
              <a:rPr lang="en-US" altLang="en-US" sz="3000" dirty="0" err="1">
                <a:latin typeface="Times New Roman" panose="02020603050405020304" pitchFamily="18" charset="0"/>
                <a:cs typeface="Times New Roman" panose="02020603050405020304" pitchFamily="18" charset="0"/>
              </a:rPr>
              <a:t>Cảm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ứng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khả</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năng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tiếp</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nhận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các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kích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thích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phản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ứng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lại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các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kích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thích</a:t>
            </a:r>
            <a:endParaRPr lang="en-US" altLang="en-US" sz="3000" dirty="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a:t>
            </a:r>
            <a:r>
              <a:rPr lang="en-US" altLang="en-US" sz="3000" dirty="0" err="1">
                <a:latin typeface="Times New Roman" panose="02020603050405020304" pitchFamily="18" charset="0"/>
                <a:cs typeface="Times New Roman" panose="02020603050405020304" pitchFamily="18" charset="0"/>
              </a:rPr>
              <a:t>Dẫn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truyền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xung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thần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kinh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khả</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năng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lan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truyền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xung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thần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kinh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dọc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theo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sợi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trục</a:t>
            </a:r>
            <a:r>
              <a:rPr lang="en-US" altLang="en-US" sz="3000" dirty="0">
                <a:latin typeface="Times New Roman" panose="02020603050405020304" pitchFamily="18" charset="0"/>
                <a:cs typeface="Times New Roman" panose="02020603050405020304" pitchFamily="18" charset="0"/>
              </a:rPr>
              <a:t>.</a:t>
            </a:r>
          </a:p>
        </p:txBody>
      </p:sp>
      <p:sp>
        <p:nvSpPr>
          <p:cNvPr id="86029" name="Text Box 13">
            <a:extLst>
              <a:ext uri="{FF2B5EF4-FFF2-40B4-BE49-F238E27FC236}">
                <a16:creationId xmlns:a16="http://schemas.microsoft.com/office/drawing/2014/main" xmlns="" id="{8BCAB341-DF0C-06B7-59C4-E2B1A3D42D0B}"/>
              </a:ext>
            </a:extLst>
          </p:cNvPr>
          <p:cNvSpPr txBox="1">
            <a:spLocks noChangeArrowheads="1"/>
          </p:cNvSpPr>
          <p:nvPr/>
        </p:nvSpPr>
        <p:spPr bwMode="auto">
          <a:xfrm>
            <a:off x="76200" y="2047875"/>
            <a:ext cx="8915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Chức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năng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cơ</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bản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của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nơron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cảm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ứng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dẫn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truyền</a:t>
            </a:r>
            <a:r>
              <a:rPr lang="en-US" altLang="en-US" sz="3000" dirty="0">
                <a:latin typeface="Times New Roman" panose="02020603050405020304" pitchFamily="18" charset="0"/>
                <a:cs typeface="Times New Roman" panose="02020603050405020304" pitchFamily="18" charset="0"/>
              </a:rPr>
              <a:t>.</a:t>
            </a:r>
          </a:p>
        </p:txBody>
      </p:sp>
      <p:sp>
        <p:nvSpPr>
          <p:cNvPr id="8198" name="Rectangle 1">
            <a:extLst>
              <a:ext uri="{FF2B5EF4-FFF2-40B4-BE49-F238E27FC236}">
                <a16:creationId xmlns:a16="http://schemas.microsoft.com/office/drawing/2014/main" xmlns="" id="{E2350740-DC4E-F7BC-BE92-2871BA9EE7F7}"/>
              </a:ext>
            </a:extLst>
          </p:cNvPr>
          <p:cNvSpPr>
            <a:spLocks noChangeArrowheads="1"/>
          </p:cNvSpPr>
          <p:nvPr/>
        </p:nvSpPr>
        <p:spPr bwMode="auto">
          <a:xfrm>
            <a:off x="152400" y="1017588"/>
            <a:ext cx="8534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Nơron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gồm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nơron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tua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ngắn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tua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trục</a:t>
            </a:r>
            <a:r>
              <a:rPr lang="en-US" altLang="en-US" sz="28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147"/>
                                        </p:tgtEl>
                                        <p:attrNameLst>
                                          <p:attrName>style.visibility</p:attrName>
                                        </p:attrNameLst>
                                      </p:cBhvr>
                                      <p:to>
                                        <p:strVal val="visible"/>
                                      </p:to>
                                    </p:set>
                                    <p:animEffect transition="in" filter="barn(inVertical)">
                                      <p:cBhvr>
                                        <p:cTn id="14" dur="500"/>
                                        <p:tgtEl>
                                          <p:spTgt spid="614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6029"/>
                                        </p:tgtEl>
                                        <p:attrNameLst>
                                          <p:attrName>style.visibility</p:attrName>
                                        </p:attrNameLst>
                                      </p:cBhvr>
                                      <p:to>
                                        <p:strVal val="visible"/>
                                      </p:to>
                                    </p:set>
                                    <p:animEffect transition="in" filter="barn(inVertical)">
                                      <p:cBhvr>
                                        <p:cTn id="19" dur="500"/>
                                        <p:tgtEl>
                                          <p:spTgt spid="8602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6024"/>
                                        </p:tgtEl>
                                        <p:attrNameLst>
                                          <p:attrName>style.visibility</p:attrName>
                                        </p:attrNameLst>
                                      </p:cBhvr>
                                      <p:to>
                                        <p:strVal val="visible"/>
                                      </p:to>
                                    </p:set>
                                    <p:animEffect transition="in" filter="barn(inVertical)">
                                      <p:cBhvr>
                                        <p:cTn id="24" dur="500"/>
                                        <p:tgtEl>
                                          <p:spTgt spid="86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p:bldP spid="86024" grpId="0"/>
      <p:bldP spid="860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6_1">
            <a:extLst>
              <a:ext uri="{FF2B5EF4-FFF2-40B4-BE49-F238E27FC236}">
                <a16:creationId xmlns:a16="http://schemas.microsoft.com/office/drawing/2014/main" xmlns="" id="{B412183F-E411-A17B-803A-D00A29AF30AA}"/>
              </a:ext>
            </a:extLst>
          </p:cNvPr>
          <p:cNvPicPr>
            <a:picLocks noChangeAspect="1" noChangeArrowheads="1"/>
          </p:cNvPicPr>
          <p:nvPr/>
        </p:nvPicPr>
        <p:blipFill>
          <a:blip r:embed="rId2">
            <a:lum contrast="-20000"/>
            <a:extLst>
              <a:ext uri="{28A0092B-C50C-407E-A947-70E740481C1C}">
                <a14:useLocalDpi xmlns:a14="http://schemas.microsoft.com/office/drawing/2010/main" val="0"/>
              </a:ext>
            </a:extLst>
          </a:blip>
          <a:srcRect b="4672"/>
          <a:stretch>
            <a:fillRect/>
          </a:stretch>
        </p:blipFill>
        <p:spPr bwMode="auto">
          <a:xfrm>
            <a:off x="5105400" y="0"/>
            <a:ext cx="40386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Rectangle 5">
            <a:extLst>
              <a:ext uri="{FF2B5EF4-FFF2-40B4-BE49-F238E27FC236}">
                <a16:creationId xmlns:a16="http://schemas.microsoft.com/office/drawing/2014/main" xmlns="" id="{6050CB36-D75C-C021-442F-9CB71F62E362}"/>
              </a:ext>
            </a:extLst>
          </p:cNvPr>
          <p:cNvSpPr>
            <a:spLocks noChangeArrowheads="1"/>
          </p:cNvSpPr>
          <p:nvPr/>
        </p:nvSpPr>
        <p:spPr bwMode="auto">
          <a:xfrm>
            <a:off x="76200" y="1143000"/>
            <a:ext cx="49530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a:solidFill>
                  <a:srgbClr val="FF0000"/>
                </a:solidFill>
                <a:latin typeface="Times New Roman" panose="02020603050405020304" pitchFamily="18" charset="0"/>
                <a:cs typeface="Times New Roman" panose="02020603050405020304" pitchFamily="18" charset="0"/>
              </a:rPr>
              <a:t>- Xung TK được dẫn truyền từ nơron này sang nơron khác nhờ bộ phận nào?</a:t>
            </a:r>
          </a:p>
        </p:txBody>
      </p:sp>
      <p:sp>
        <p:nvSpPr>
          <p:cNvPr id="88070" name="Rectangle 6">
            <a:extLst>
              <a:ext uri="{FF2B5EF4-FFF2-40B4-BE49-F238E27FC236}">
                <a16:creationId xmlns:a16="http://schemas.microsoft.com/office/drawing/2014/main" xmlns="" id="{8A4B48B5-91DF-3D0D-EE7C-53CD9AD121F9}"/>
              </a:ext>
            </a:extLst>
          </p:cNvPr>
          <p:cNvSpPr>
            <a:spLocks noGrp="1" noChangeArrowheads="1"/>
          </p:cNvSpPr>
          <p:nvPr>
            <p:ph type="body" idx="1"/>
          </p:nvPr>
        </p:nvSpPr>
        <p:spPr>
          <a:xfrm>
            <a:off x="76200" y="2514600"/>
            <a:ext cx="4953000" cy="1477963"/>
          </a:xfrm>
          <a:noFill/>
        </p:spPr>
        <p:txBody>
          <a:bodyPr>
            <a:spAutoFit/>
          </a:bodyPr>
          <a:lstStyle/>
          <a:p>
            <a:pPr marL="0" indent="0"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Xung</a:t>
            </a:r>
            <a:r>
              <a:rPr lang="en-US" altLang="en-US" sz="3000" dirty="0">
                <a:latin typeface="Times New Roman" panose="02020603050405020304" pitchFamily="18" charset="0"/>
                <a:cs typeface="Times New Roman" panose="02020603050405020304" pitchFamily="18" charset="0"/>
              </a:rPr>
              <a:t> TK </a:t>
            </a:r>
            <a:r>
              <a:rPr lang="en-US" altLang="en-US" sz="3000" dirty="0" err="1">
                <a:latin typeface="Times New Roman" panose="02020603050405020304" pitchFamily="18" charset="0"/>
                <a:cs typeface="Times New Roman" panose="02020603050405020304" pitchFamily="18" charset="0"/>
              </a:rPr>
              <a:t>được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dẫn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truyền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từ</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nơron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này</a:t>
            </a:r>
            <a:r>
              <a:rPr lang="en-US" altLang="en-US" sz="3000" dirty="0">
                <a:latin typeface="Times New Roman" panose="02020603050405020304" pitchFamily="18" charset="0"/>
                <a:cs typeface="Times New Roman" panose="02020603050405020304" pitchFamily="18" charset="0"/>
              </a:rPr>
              <a:t> sang </a:t>
            </a:r>
            <a:r>
              <a:rPr lang="en-US" altLang="en-US" sz="3000" dirty="0" err="1">
                <a:latin typeface="Times New Roman" panose="02020603050405020304" pitchFamily="18" charset="0"/>
                <a:cs typeface="Times New Roman" panose="02020603050405020304" pitchFamily="18" charset="0"/>
              </a:rPr>
              <a:t>nơron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khác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nhờ</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bộ</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phận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Nhờ</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Xináp</a:t>
            </a:r>
            <a:r>
              <a:rPr lang="en-US" altLang="en-US" sz="30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88069">
                                            <p:txEl>
                                              <p:pRg st="0" end="0"/>
                                            </p:txEl>
                                          </p:spTgt>
                                        </p:tgtEl>
                                        <p:attrNameLst>
                                          <p:attrName>style.visibility</p:attrName>
                                        </p:attrNameLst>
                                      </p:cBhvr>
                                      <p:to>
                                        <p:strVal val="visible"/>
                                      </p:to>
                                    </p:set>
                                    <p:anim calcmode="lin" valueType="num">
                                      <p:cBhvr additive="base">
                                        <p:cTn id="7" dur="2000" fill="hold"/>
                                        <p:tgtEl>
                                          <p:spTgt spid="88069">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880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070">
                                            <p:txEl>
                                              <p:pRg st="0" end="0"/>
                                            </p:txEl>
                                          </p:spTgt>
                                        </p:tgtEl>
                                        <p:attrNameLst>
                                          <p:attrName>style.visibility</p:attrName>
                                        </p:attrNameLst>
                                      </p:cBhvr>
                                      <p:to>
                                        <p:strVal val="visible"/>
                                      </p:to>
                                    </p:set>
                                    <p:anim calcmode="lin" valueType="num">
                                      <p:cBhvr additive="base">
                                        <p:cTn id="13" dur="2000" fill="hold"/>
                                        <p:tgtEl>
                                          <p:spTgt spid="88070">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8807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a:extLst>
              <a:ext uri="{FF2B5EF4-FFF2-40B4-BE49-F238E27FC236}">
                <a16:creationId xmlns:a16="http://schemas.microsoft.com/office/drawing/2014/main" xmlns="" id="{4F870C55-DB00-E5AD-5B77-0D230BBFF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85800"/>
            <a:ext cx="7162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6">
            <a:extLst>
              <a:ext uri="{FF2B5EF4-FFF2-40B4-BE49-F238E27FC236}">
                <a16:creationId xmlns:a16="http://schemas.microsoft.com/office/drawing/2014/main" xmlns="" id="{2D48301F-FA66-5893-F1E9-56D32FBAF1CB}"/>
              </a:ext>
            </a:extLst>
          </p:cNvPr>
          <p:cNvSpPr txBox="1">
            <a:spLocks noChangeArrowheads="1"/>
          </p:cNvSpPr>
          <p:nvPr/>
        </p:nvSpPr>
        <p:spPr bwMode="auto">
          <a:xfrm>
            <a:off x="7239000" y="1416050"/>
            <a:ext cx="20574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600">
                <a:solidFill>
                  <a:srgbClr val="0000FF"/>
                </a:solidFill>
              </a:rPr>
              <a:t>nơron hướng tâm</a:t>
            </a:r>
          </a:p>
        </p:txBody>
      </p:sp>
      <p:sp>
        <p:nvSpPr>
          <p:cNvPr id="41991" name="Text Box 7">
            <a:extLst>
              <a:ext uri="{FF2B5EF4-FFF2-40B4-BE49-F238E27FC236}">
                <a16:creationId xmlns:a16="http://schemas.microsoft.com/office/drawing/2014/main" xmlns="" id="{382EE3C1-7054-8FF9-4547-CD40503908C4}"/>
              </a:ext>
            </a:extLst>
          </p:cNvPr>
          <p:cNvSpPr txBox="1">
            <a:spLocks noChangeArrowheads="1"/>
          </p:cNvSpPr>
          <p:nvPr/>
        </p:nvSpPr>
        <p:spPr bwMode="auto">
          <a:xfrm>
            <a:off x="3657600" y="3625850"/>
            <a:ext cx="2133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600">
                <a:solidFill>
                  <a:srgbClr val="0000FF"/>
                </a:solidFill>
              </a:rPr>
              <a:t>nơron li tâm</a:t>
            </a:r>
          </a:p>
        </p:txBody>
      </p:sp>
      <p:sp>
        <p:nvSpPr>
          <p:cNvPr id="41992" name="Text Box 8">
            <a:extLst>
              <a:ext uri="{FF2B5EF4-FFF2-40B4-BE49-F238E27FC236}">
                <a16:creationId xmlns:a16="http://schemas.microsoft.com/office/drawing/2014/main" xmlns="" id="{6EEAC395-FA68-AAAB-F783-EBEA608620C8}"/>
              </a:ext>
            </a:extLst>
          </p:cNvPr>
          <p:cNvSpPr txBox="1">
            <a:spLocks noChangeArrowheads="1"/>
          </p:cNvSpPr>
          <p:nvPr/>
        </p:nvSpPr>
        <p:spPr bwMode="auto">
          <a:xfrm>
            <a:off x="4724400" y="577850"/>
            <a:ext cx="2743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600">
                <a:solidFill>
                  <a:srgbClr val="0000FF"/>
                </a:solidFill>
              </a:rPr>
              <a:t>nơron trung gian</a:t>
            </a:r>
          </a:p>
        </p:txBody>
      </p:sp>
      <p:sp>
        <p:nvSpPr>
          <p:cNvPr id="41993" name="Text Box 9">
            <a:extLst>
              <a:ext uri="{FF2B5EF4-FFF2-40B4-BE49-F238E27FC236}">
                <a16:creationId xmlns:a16="http://schemas.microsoft.com/office/drawing/2014/main" xmlns="" id="{60419CAC-1EB7-1894-B3AA-3392B6BC7B55}"/>
              </a:ext>
            </a:extLst>
          </p:cNvPr>
          <p:cNvSpPr txBox="1">
            <a:spLocks noChangeArrowheads="1"/>
          </p:cNvSpPr>
          <p:nvPr/>
        </p:nvSpPr>
        <p:spPr bwMode="auto">
          <a:xfrm>
            <a:off x="76200" y="0"/>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Quan</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sát</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hình</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vẽ</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sau</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và</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cho</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biết</a:t>
            </a:r>
            <a:r>
              <a:rPr lang="en-US" altLang="en-US" sz="2800" dirty="0">
                <a:solidFill>
                  <a:srgbClr val="FF0000"/>
                </a:solidFill>
                <a:latin typeface="Times New Roman" pitchFamily="18" charset="0"/>
                <a:cs typeface="Times New Roman" pitchFamily="18" charset="0"/>
              </a:rPr>
              <a:t> có </a:t>
            </a:r>
            <a:r>
              <a:rPr lang="en-US" altLang="en-US" sz="2800" dirty="0" err="1">
                <a:solidFill>
                  <a:srgbClr val="FF0000"/>
                </a:solidFill>
                <a:latin typeface="Times New Roman" pitchFamily="18" charset="0"/>
                <a:cs typeface="Times New Roman" pitchFamily="18" charset="0"/>
              </a:rPr>
              <a:t>mấy</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loại</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nơron</a:t>
            </a:r>
            <a:r>
              <a:rPr lang="en-US" altLang="en-US" sz="2800" dirty="0">
                <a:solidFill>
                  <a:srgbClr val="FF0000"/>
                </a:solidFill>
                <a:latin typeface="Times New Roman" pitchFamily="18" charset="0"/>
                <a:cs typeface="Times New Roman" pitchFamily="18" charset="0"/>
              </a:rPr>
              <a:t>?</a:t>
            </a:r>
          </a:p>
        </p:txBody>
      </p:sp>
      <p:sp>
        <p:nvSpPr>
          <p:cNvPr id="41994" name="Line 10">
            <a:extLst>
              <a:ext uri="{FF2B5EF4-FFF2-40B4-BE49-F238E27FC236}">
                <a16:creationId xmlns:a16="http://schemas.microsoft.com/office/drawing/2014/main" xmlns="" id="{C9619E0B-CD90-D0AD-3182-9EEC8B523FB5}"/>
              </a:ext>
            </a:extLst>
          </p:cNvPr>
          <p:cNvSpPr>
            <a:spLocks noChangeShapeType="1"/>
          </p:cNvSpPr>
          <p:nvPr/>
        </p:nvSpPr>
        <p:spPr bwMode="auto">
          <a:xfrm flipH="1" flipV="1">
            <a:off x="5715000" y="1676400"/>
            <a:ext cx="1938338"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5" name="Line 11">
            <a:extLst>
              <a:ext uri="{FF2B5EF4-FFF2-40B4-BE49-F238E27FC236}">
                <a16:creationId xmlns:a16="http://schemas.microsoft.com/office/drawing/2014/main" xmlns="" id="{F373DCA2-6703-A854-E8BF-7FC9919AE82A}"/>
              </a:ext>
            </a:extLst>
          </p:cNvPr>
          <p:cNvSpPr>
            <a:spLocks noChangeShapeType="1"/>
          </p:cNvSpPr>
          <p:nvPr/>
        </p:nvSpPr>
        <p:spPr bwMode="auto">
          <a:xfrm flipH="1">
            <a:off x="6934200" y="1828800"/>
            <a:ext cx="685800" cy="838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6" name="Line 12">
            <a:extLst>
              <a:ext uri="{FF2B5EF4-FFF2-40B4-BE49-F238E27FC236}">
                <a16:creationId xmlns:a16="http://schemas.microsoft.com/office/drawing/2014/main" xmlns="" id="{AF440CEA-C14C-C7FA-523C-5339ADF69214}"/>
              </a:ext>
            </a:extLst>
          </p:cNvPr>
          <p:cNvSpPr>
            <a:spLocks noChangeShapeType="1"/>
          </p:cNvSpPr>
          <p:nvPr/>
        </p:nvSpPr>
        <p:spPr bwMode="auto">
          <a:xfrm flipH="1">
            <a:off x="4572000" y="990600"/>
            <a:ext cx="1066800" cy="1066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7" name="Line 13">
            <a:extLst>
              <a:ext uri="{FF2B5EF4-FFF2-40B4-BE49-F238E27FC236}">
                <a16:creationId xmlns:a16="http://schemas.microsoft.com/office/drawing/2014/main" xmlns="" id="{F42A86CE-6310-A83B-FD74-E5D5CF538C5D}"/>
              </a:ext>
            </a:extLst>
          </p:cNvPr>
          <p:cNvSpPr>
            <a:spLocks noChangeShapeType="1"/>
          </p:cNvSpPr>
          <p:nvPr/>
        </p:nvSpPr>
        <p:spPr bwMode="auto">
          <a:xfrm flipV="1">
            <a:off x="4953000" y="2819400"/>
            <a:ext cx="457200" cy="838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8" name="Line 14">
            <a:extLst>
              <a:ext uri="{FF2B5EF4-FFF2-40B4-BE49-F238E27FC236}">
                <a16:creationId xmlns:a16="http://schemas.microsoft.com/office/drawing/2014/main" xmlns="" id="{D65D55DE-BB81-62A4-CA28-822FE9A72DAC}"/>
              </a:ext>
            </a:extLst>
          </p:cNvPr>
          <p:cNvSpPr>
            <a:spLocks noChangeShapeType="1"/>
          </p:cNvSpPr>
          <p:nvPr/>
        </p:nvSpPr>
        <p:spPr bwMode="auto">
          <a:xfrm flipV="1">
            <a:off x="4953000" y="3352800"/>
            <a:ext cx="129540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93"/>
                                        </p:tgtEl>
                                        <p:attrNameLst>
                                          <p:attrName>style.visibility</p:attrName>
                                        </p:attrNameLst>
                                      </p:cBhvr>
                                      <p:to>
                                        <p:strVal val="visible"/>
                                      </p:to>
                                    </p:set>
                                    <p:animEffect transition="in" filter="box(in)">
                                      <p:cBhvr>
                                        <p:cTn id="7" dur="500"/>
                                        <p:tgtEl>
                                          <p:spTgt spid="41993"/>
                                        </p:tgtEl>
                                      </p:cBhvr>
                                    </p:animEffect>
                                  </p:childTnLst>
                                </p:cTn>
                              </p:par>
                              <p:par>
                                <p:cTn id="8" presetID="4" presetClass="entr" presetSubtype="16" fill="hold" nodeType="withEffect">
                                  <p:stCondLst>
                                    <p:cond delay="0"/>
                                  </p:stCondLst>
                                  <p:childTnLst>
                                    <p:set>
                                      <p:cBhvr>
                                        <p:cTn id="9" dur="1" fill="hold">
                                          <p:stCondLst>
                                            <p:cond delay="0"/>
                                          </p:stCondLst>
                                        </p:cTn>
                                        <p:tgtEl>
                                          <p:spTgt spid="41989"/>
                                        </p:tgtEl>
                                        <p:attrNameLst>
                                          <p:attrName>style.visibility</p:attrName>
                                        </p:attrNameLst>
                                      </p:cBhvr>
                                      <p:to>
                                        <p:strVal val="visible"/>
                                      </p:to>
                                    </p:set>
                                    <p:animEffect transition="in" filter="box(in)">
                                      <p:cBhvr>
                                        <p:cTn id="10" dur="500"/>
                                        <p:tgtEl>
                                          <p:spTgt spid="4198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1990"/>
                                        </p:tgtEl>
                                        <p:attrNameLst>
                                          <p:attrName>style.visibility</p:attrName>
                                        </p:attrNameLst>
                                      </p:cBhvr>
                                      <p:to>
                                        <p:strVal val="visible"/>
                                      </p:to>
                                    </p:set>
                                    <p:animEffect transition="in" filter="blinds(horizontal)">
                                      <p:cBhvr>
                                        <p:cTn id="15" dur="500"/>
                                        <p:tgtEl>
                                          <p:spTgt spid="41990"/>
                                        </p:tgtEl>
                                      </p:cBhvr>
                                    </p:animEffect>
                                  </p:childTnLst>
                                </p:cTn>
                              </p:par>
                              <p:par>
                                <p:cTn id="16" presetID="3" presetClass="entr" presetSubtype="10" fill="hold" nodeType="withEffect">
                                  <p:stCondLst>
                                    <p:cond delay="0"/>
                                  </p:stCondLst>
                                  <p:childTnLst>
                                    <p:set>
                                      <p:cBhvr>
                                        <p:cTn id="17" dur="1" fill="hold">
                                          <p:stCondLst>
                                            <p:cond delay="0"/>
                                          </p:stCondLst>
                                        </p:cTn>
                                        <p:tgtEl>
                                          <p:spTgt spid="41994"/>
                                        </p:tgtEl>
                                        <p:attrNameLst>
                                          <p:attrName>style.visibility</p:attrName>
                                        </p:attrNameLst>
                                      </p:cBhvr>
                                      <p:to>
                                        <p:strVal val="visible"/>
                                      </p:to>
                                    </p:set>
                                    <p:animEffect transition="in" filter="blinds(horizontal)">
                                      <p:cBhvr>
                                        <p:cTn id="18" dur="500"/>
                                        <p:tgtEl>
                                          <p:spTgt spid="41994"/>
                                        </p:tgtEl>
                                      </p:cBhvr>
                                    </p:animEffect>
                                  </p:childTnLst>
                                </p:cTn>
                              </p:par>
                              <p:par>
                                <p:cTn id="19" presetID="3" presetClass="entr" presetSubtype="10" fill="hold" nodeType="withEffect">
                                  <p:stCondLst>
                                    <p:cond delay="0"/>
                                  </p:stCondLst>
                                  <p:childTnLst>
                                    <p:set>
                                      <p:cBhvr>
                                        <p:cTn id="20" dur="1" fill="hold">
                                          <p:stCondLst>
                                            <p:cond delay="0"/>
                                          </p:stCondLst>
                                        </p:cTn>
                                        <p:tgtEl>
                                          <p:spTgt spid="41995"/>
                                        </p:tgtEl>
                                        <p:attrNameLst>
                                          <p:attrName>style.visibility</p:attrName>
                                        </p:attrNameLst>
                                      </p:cBhvr>
                                      <p:to>
                                        <p:strVal val="visible"/>
                                      </p:to>
                                    </p:set>
                                    <p:animEffect transition="in" filter="blinds(horizontal)">
                                      <p:cBhvr>
                                        <p:cTn id="21" dur="500"/>
                                        <p:tgtEl>
                                          <p:spTgt spid="4199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41992"/>
                                        </p:tgtEl>
                                        <p:attrNameLst>
                                          <p:attrName>style.visibility</p:attrName>
                                        </p:attrNameLst>
                                      </p:cBhvr>
                                      <p:to>
                                        <p:strVal val="visible"/>
                                      </p:to>
                                    </p:set>
                                    <p:animEffect transition="in" filter="box(in)">
                                      <p:cBhvr>
                                        <p:cTn id="26" dur="500"/>
                                        <p:tgtEl>
                                          <p:spTgt spid="41992"/>
                                        </p:tgtEl>
                                      </p:cBhvr>
                                    </p:animEffect>
                                  </p:childTnLst>
                                </p:cTn>
                              </p:par>
                              <p:par>
                                <p:cTn id="27" presetID="4" presetClass="entr" presetSubtype="16" fill="hold" nodeType="withEffect">
                                  <p:stCondLst>
                                    <p:cond delay="0"/>
                                  </p:stCondLst>
                                  <p:childTnLst>
                                    <p:set>
                                      <p:cBhvr>
                                        <p:cTn id="28" dur="1" fill="hold">
                                          <p:stCondLst>
                                            <p:cond delay="0"/>
                                          </p:stCondLst>
                                        </p:cTn>
                                        <p:tgtEl>
                                          <p:spTgt spid="41996"/>
                                        </p:tgtEl>
                                        <p:attrNameLst>
                                          <p:attrName>style.visibility</p:attrName>
                                        </p:attrNameLst>
                                      </p:cBhvr>
                                      <p:to>
                                        <p:strVal val="visible"/>
                                      </p:to>
                                    </p:set>
                                    <p:animEffect transition="in" filter="box(in)">
                                      <p:cBhvr>
                                        <p:cTn id="29" dur="500"/>
                                        <p:tgtEl>
                                          <p:spTgt spid="4199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41991"/>
                                        </p:tgtEl>
                                        <p:attrNameLst>
                                          <p:attrName>style.visibility</p:attrName>
                                        </p:attrNameLst>
                                      </p:cBhvr>
                                      <p:to>
                                        <p:strVal val="visible"/>
                                      </p:to>
                                    </p:set>
                                    <p:animEffect transition="in" filter="checkerboard(across)">
                                      <p:cBhvr>
                                        <p:cTn id="34" dur="500"/>
                                        <p:tgtEl>
                                          <p:spTgt spid="41991"/>
                                        </p:tgtEl>
                                      </p:cBhvr>
                                    </p:animEffect>
                                  </p:childTnLst>
                                </p:cTn>
                              </p:par>
                              <p:par>
                                <p:cTn id="35" presetID="5" presetClass="entr" presetSubtype="10" fill="hold" nodeType="withEffect">
                                  <p:stCondLst>
                                    <p:cond delay="0"/>
                                  </p:stCondLst>
                                  <p:childTnLst>
                                    <p:set>
                                      <p:cBhvr>
                                        <p:cTn id="36" dur="1" fill="hold">
                                          <p:stCondLst>
                                            <p:cond delay="0"/>
                                          </p:stCondLst>
                                        </p:cTn>
                                        <p:tgtEl>
                                          <p:spTgt spid="41997"/>
                                        </p:tgtEl>
                                        <p:attrNameLst>
                                          <p:attrName>style.visibility</p:attrName>
                                        </p:attrNameLst>
                                      </p:cBhvr>
                                      <p:to>
                                        <p:strVal val="visible"/>
                                      </p:to>
                                    </p:set>
                                    <p:animEffect transition="in" filter="checkerboard(across)">
                                      <p:cBhvr>
                                        <p:cTn id="37" dur="500"/>
                                        <p:tgtEl>
                                          <p:spTgt spid="41997"/>
                                        </p:tgtEl>
                                      </p:cBhvr>
                                    </p:animEffect>
                                  </p:childTnLst>
                                </p:cTn>
                              </p:par>
                              <p:par>
                                <p:cTn id="38" presetID="5" presetClass="entr" presetSubtype="10" fill="hold" nodeType="withEffect">
                                  <p:stCondLst>
                                    <p:cond delay="0"/>
                                  </p:stCondLst>
                                  <p:childTnLst>
                                    <p:set>
                                      <p:cBhvr>
                                        <p:cTn id="39" dur="1" fill="hold">
                                          <p:stCondLst>
                                            <p:cond delay="0"/>
                                          </p:stCondLst>
                                        </p:cTn>
                                        <p:tgtEl>
                                          <p:spTgt spid="41998"/>
                                        </p:tgtEl>
                                        <p:attrNameLst>
                                          <p:attrName>style.visibility</p:attrName>
                                        </p:attrNameLst>
                                      </p:cBhvr>
                                      <p:to>
                                        <p:strVal val="visible"/>
                                      </p:to>
                                    </p:set>
                                    <p:animEffect transition="in" filter="checkerboard(across)">
                                      <p:cBhvr>
                                        <p:cTn id="40" dur="500"/>
                                        <p:tgtEl>
                                          <p:spTgt spid="41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p:bldP spid="41991" grpId="0"/>
      <p:bldP spid="41992" grpId="0"/>
      <p:bldP spid="419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144" name="Group 112">
            <a:extLst>
              <a:ext uri="{FF2B5EF4-FFF2-40B4-BE49-F238E27FC236}">
                <a16:creationId xmlns:a16="http://schemas.microsoft.com/office/drawing/2014/main" xmlns="" id="{E8235EAA-47E7-0B64-4AA5-451F6A1DB7DA}"/>
              </a:ext>
            </a:extLst>
          </p:cNvPr>
          <p:cNvGraphicFramePr>
            <a:graphicFrameLocks noGrp="1"/>
          </p:cNvGraphicFramePr>
          <p:nvPr>
            <p:extLst>
              <p:ext uri="{D42A27DB-BD31-4B8C-83A1-F6EECF244321}">
                <p14:modId xmlns:p14="http://schemas.microsoft.com/office/powerpoint/2010/main" val="3298114018"/>
              </p:ext>
            </p:extLst>
          </p:nvPr>
        </p:nvGraphicFramePr>
        <p:xfrm>
          <a:off x="152400" y="1050925"/>
          <a:ext cx="8839200" cy="4418014"/>
        </p:xfrm>
        <a:graphic>
          <a:graphicData uri="http://schemas.openxmlformats.org/drawingml/2006/table">
            <a:tbl>
              <a:tblPr/>
              <a:tblGrid>
                <a:gridCol w="2819400">
                  <a:extLst>
                    <a:ext uri="{9D8B030D-6E8A-4147-A177-3AD203B41FA5}">
                      <a16:colId xmlns:a16="http://schemas.microsoft.com/office/drawing/2014/main" xmlns="" val="20000"/>
                    </a:ext>
                  </a:extLst>
                </a:gridCol>
                <a:gridCol w="2971800">
                  <a:extLst>
                    <a:ext uri="{9D8B030D-6E8A-4147-A177-3AD203B41FA5}">
                      <a16:colId xmlns:a16="http://schemas.microsoft.com/office/drawing/2014/main" xmlns="" val="20001"/>
                    </a:ext>
                  </a:extLst>
                </a:gridCol>
                <a:gridCol w="3048000">
                  <a:extLst>
                    <a:ext uri="{9D8B030D-6E8A-4147-A177-3AD203B41FA5}">
                      <a16:colId xmlns:a16="http://schemas.microsoft.com/office/drawing/2014/main" xmlns="" val="20002"/>
                    </a:ext>
                  </a:extLst>
                </a:gridCol>
              </a:tblGrid>
              <a:tr h="609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err="1">
                          <a:ln>
                            <a:noFill/>
                          </a:ln>
                          <a:solidFill>
                            <a:srgbClr val="6600FF"/>
                          </a:solidFill>
                          <a:effectLst/>
                          <a:latin typeface="Times New Roman" pitchFamily="18" charset="0"/>
                          <a:cs typeface="Times New Roman" pitchFamily="18" charset="0"/>
                        </a:rPr>
                        <a:t>Các</a:t>
                      </a:r>
                      <a:r>
                        <a:rPr kumimoji="0" lang="en-US" sz="2600" b="0" i="0" u="none" strike="noStrike" cap="none" normalizeH="0" baseline="0" dirty="0">
                          <a:ln>
                            <a:noFill/>
                          </a:ln>
                          <a:solidFill>
                            <a:srgbClr val="6600FF"/>
                          </a:solidFill>
                          <a:effectLst/>
                          <a:latin typeface="Times New Roman" pitchFamily="18" charset="0"/>
                          <a:cs typeface="Times New Roman" pitchFamily="18" charset="0"/>
                        </a:rPr>
                        <a:t> </a:t>
                      </a:r>
                      <a:r>
                        <a:rPr kumimoji="0" lang="en-US" sz="2600" b="0" i="0" u="none" strike="noStrike" cap="none" normalizeH="0" baseline="0" dirty="0" err="1">
                          <a:ln>
                            <a:noFill/>
                          </a:ln>
                          <a:solidFill>
                            <a:srgbClr val="6600FF"/>
                          </a:solidFill>
                          <a:effectLst/>
                          <a:latin typeface="Times New Roman" pitchFamily="18" charset="0"/>
                          <a:cs typeface="Times New Roman" pitchFamily="18" charset="0"/>
                        </a:rPr>
                        <a:t>loại</a:t>
                      </a:r>
                      <a:r>
                        <a:rPr kumimoji="0" lang="en-US" sz="2600" b="0" i="0" u="none" strike="noStrike" cap="none" normalizeH="0" baseline="0" dirty="0">
                          <a:ln>
                            <a:noFill/>
                          </a:ln>
                          <a:solidFill>
                            <a:srgbClr val="6600FF"/>
                          </a:solidFill>
                          <a:effectLst/>
                          <a:latin typeface="Times New Roman" pitchFamily="18" charset="0"/>
                          <a:cs typeface="Times New Roman" pitchFamily="18" charset="0"/>
                        </a:rPr>
                        <a:t> </a:t>
                      </a:r>
                      <a:r>
                        <a:rPr kumimoji="0" lang="en-US" sz="2600" b="0" i="0" u="none" strike="noStrike" cap="none" normalizeH="0" baseline="0" dirty="0" err="1">
                          <a:ln>
                            <a:noFill/>
                          </a:ln>
                          <a:solidFill>
                            <a:srgbClr val="6600FF"/>
                          </a:solidFill>
                          <a:effectLst/>
                          <a:latin typeface="Times New Roman" pitchFamily="18" charset="0"/>
                          <a:cs typeface="Times New Roman" pitchFamily="18" charset="0"/>
                        </a:rPr>
                        <a:t>nơron</a:t>
                      </a:r>
                      <a:endParaRPr kumimoji="0" lang="en-US" sz="2600" b="0" i="0" u="none" strike="noStrike" cap="none" normalizeH="0" baseline="0" dirty="0">
                        <a:ln>
                          <a:noFill/>
                        </a:ln>
                        <a:solidFill>
                          <a:srgbClr val="6600FF"/>
                        </a:solidFill>
                        <a:effectLst/>
                        <a:latin typeface="Times New Roman" pitchFamily="18" charset="0"/>
                        <a:cs typeface="Times New Roman" pitchFamily="18" charset="0"/>
                      </a:endParaRPr>
                    </a:p>
                  </a:txBody>
                  <a:tcPr marT="45711" marB="45711" horzOverflow="overflow">
                    <a:lnL w="28575"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err="1">
                          <a:ln>
                            <a:noFill/>
                          </a:ln>
                          <a:solidFill>
                            <a:srgbClr val="6600FF"/>
                          </a:solidFill>
                          <a:effectLst/>
                          <a:latin typeface="Times New Roman" pitchFamily="18" charset="0"/>
                          <a:cs typeface="Times New Roman" pitchFamily="18" charset="0"/>
                        </a:rPr>
                        <a:t>Vị</a:t>
                      </a:r>
                      <a:r>
                        <a:rPr kumimoji="0" lang="en-US" sz="2600" b="0" i="0" u="none" strike="noStrike" cap="none" normalizeH="0" baseline="0" dirty="0">
                          <a:ln>
                            <a:noFill/>
                          </a:ln>
                          <a:solidFill>
                            <a:srgbClr val="6600FF"/>
                          </a:solidFill>
                          <a:effectLst/>
                          <a:latin typeface="Times New Roman" pitchFamily="18" charset="0"/>
                          <a:cs typeface="Times New Roman" pitchFamily="18" charset="0"/>
                        </a:rPr>
                        <a:t> </a:t>
                      </a:r>
                      <a:r>
                        <a:rPr kumimoji="0" lang="en-US" sz="2600" b="0" i="0" u="none" strike="noStrike" cap="none" normalizeH="0" baseline="0" dirty="0" err="1">
                          <a:ln>
                            <a:noFill/>
                          </a:ln>
                          <a:solidFill>
                            <a:srgbClr val="6600FF"/>
                          </a:solidFill>
                          <a:effectLst/>
                          <a:latin typeface="Times New Roman" pitchFamily="18" charset="0"/>
                          <a:cs typeface="Times New Roman" pitchFamily="18" charset="0"/>
                        </a:rPr>
                        <a:t>trí</a:t>
                      </a:r>
                      <a:endParaRPr kumimoji="0" lang="en-US" sz="2600" b="0" i="0" u="none" strike="noStrike" cap="none" normalizeH="0" baseline="0" dirty="0">
                        <a:ln>
                          <a:noFill/>
                        </a:ln>
                        <a:solidFill>
                          <a:srgbClr val="6600FF"/>
                        </a:solidFill>
                        <a:effectLst/>
                        <a:latin typeface="Times New Roman" pitchFamily="18" charset="0"/>
                        <a:cs typeface="Times New Roman" pitchFamily="18" charset="0"/>
                      </a:endParaRPr>
                    </a:p>
                  </a:txBody>
                  <a:tcPr marT="45711" marB="45711"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err="1">
                          <a:ln>
                            <a:noFill/>
                          </a:ln>
                          <a:solidFill>
                            <a:srgbClr val="6600FF"/>
                          </a:solidFill>
                          <a:effectLst/>
                          <a:latin typeface="Times New Roman" pitchFamily="18" charset="0"/>
                          <a:cs typeface="Times New Roman" pitchFamily="18" charset="0"/>
                        </a:rPr>
                        <a:t>Chức</a:t>
                      </a:r>
                      <a:r>
                        <a:rPr kumimoji="0" lang="en-US" sz="2600" b="0" i="0" u="none" strike="noStrike" cap="none" normalizeH="0" baseline="0" dirty="0">
                          <a:ln>
                            <a:noFill/>
                          </a:ln>
                          <a:solidFill>
                            <a:srgbClr val="6600FF"/>
                          </a:solidFill>
                          <a:effectLst/>
                          <a:latin typeface="Times New Roman" pitchFamily="18" charset="0"/>
                          <a:cs typeface="Times New Roman" pitchFamily="18" charset="0"/>
                        </a:rPr>
                        <a:t> </a:t>
                      </a:r>
                      <a:r>
                        <a:rPr kumimoji="0" lang="en-US" sz="2600" b="0" i="0" u="none" strike="noStrike" cap="none" normalizeH="0" baseline="0" dirty="0" err="1">
                          <a:ln>
                            <a:noFill/>
                          </a:ln>
                          <a:solidFill>
                            <a:srgbClr val="6600FF"/>
                          </a:solidFill>
                          <a:effectLst/>
                          <a:latin typeface="Times New Roman" pitchFamily="18" charset="0"/>
                          <a:cs typeface="Times New Roman" pitchFamily="18" charset="0"/>
                        </a:rPr>
                        <a:t>Năng</a:t>
                      </a:r>
                      <a:endParaRPr kumimoji="0" lang="en-US" sz="2600" b="0" i="0" u="none" strike="noStrike" cap="none" normalizeH="0" baseline="0" dirty="0">
                        <a:ln>
                          <a:noFill/>
                        </a:ln>
                        <a:solidFill>
                          <a:srgbClr val="6600FF"/>
                        </a:solidFill>
                        <a:effectLst/>
                        <a:latin typeface="Times New Roman" pitchFamily="18" charset="0"/>
                        <a:cs typeface="Times New Roman" pitchFamily="18" charset="0"/>
                      </a:endParaRPr>
                    </a:p>
                  </a:txBody>
                  <a:tcPr marT="45711" marB="45711" horzOverflow="overflow">
                    <a:lnL w="1905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xmlns="" val="10000"/>
                  </a:ext>
                </a:extLst>
              </a:tr>
              <a:tr h="1280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err="1">
                          <a:ln>
                            <a:noFill/>
                          </a:ln>
                          <a:solidFill>
                            <a:srgbClr val="6600FF"/>
                          </a:solidFill>
                          <a:effectLst/>
                          <a:latin typeface="Times New Roman" pitchFamily="18" charset="0"/>
                          <a:cs typeface="Times New Roman" pitchFamily="18" charset="0"/>
                        </a:rPr>
                        <a:t>Nơ</a:t>
                      </a:r>
                      <a:r>
                        <a:rPr kumimoji="0" lang="en-US" sz="2600" b="0" i="0" u="none" strike="noStrike" cap="none" normalizeH="0" baseline="0" dirty="0">
                          <a:ln>
                            <a:noFill/>
                          </a:ln>
                          <a:solidFill>
                            <a:srgbClr val="6600FF"/>
                          </a:solidFill>
                          <a:effectLst/>
                          <a:latin typeface="Times New Roman" pitchFamily="18" charset="0"/>
                          <a:cs typeface="Times New Roman" pitchFamily="18" charset="0"/>
                        </a:rPr>
                        <a:t> </a:t>
                      </a:r>
                      <a:r>
                        <a:rPr kumimoji="0" lang="en-US" sz="2600" b="0" i="0" u="none" strike="noStrike" cap="none" normalizeH="0" baseline="0" dirty="0" err="1">
                          <a:ln>
                            <a:noFill/>
                          </a:ln>
                          <a:solidFill>
                            <a:srgbClr val="6600FF"/>
                          </a:solidFill>
                          <a:effectLst/>
                          <a:latin typeface="Times New Roman" pitchFamily="18" charset="0"/>
                          <a:cs typeface="Times New Roman" pitchFamily="18" charset="0"/>
                        </a:rPr>
                        <a:t>ron</a:t>
                      </a:r>
                      <a:r>
                        <a:rPr kumimoji="0" lang="en-US" sz="2600" b="0" i="0" u="none" strike="noStrike" cap="none" normalizeH="0" baseline="0" dirty="0">
                          <a:ln>
                            <a:noFill/>
                          </a:ln>
                          <a:solidFill>
                            <a:srgbClr val="6600FF"/>
                          </a:solidFill>
                          <a:effectLst/>
                          <a:latin typeface="Times New Roman" pitchFamily="18" charset="0"/>
                          <a:cs typeface="Times New Roman" pitchFamily="18" charset="0"/>
                        </a:rPr>
                        <a:t> </a:t>
                      </a:r>
                      <a:r>
                        <a:rPr kumimoji="0" lang="en-US" sz="2600" b="0" i="0" u="none" strike="noStrike" cap="none" normalizeH="0" baseline="0" dirty="0" err="1">
                          <a:ln>
                            <a:noFill/>
                          </a:ln>
                          <a:solidFill>
                            <a:srgbClr val="6600FF"/>
                          </a:solidFill>
                          <a:effectLst/>
                          <a:latin typeface="Times New Roman" pitchFamily="18" charset="0"/>
                          <a:cs typeface="Times New Roman" pitchFamily="18" charset="0"/>
                        </a:rPr>
                        <a:t>hướng</a:t>
                      </a:r>
                      <a:r>
                        <a:rPr kumimoji="0" lang="en-US" sz="2600" b="0" i="0" u="none" strike="noStrike" cap="none" normalizeH="0" baseline="0" dirty="0">
                          <a:ln>
                            <a:noFill/>
                          </a:ln>
                          <a:solidFill>
                            <a:srgbClr val="6600FF"/>
                          </a:solidFill>
                          <a:effectLst/>
                          <a:latin typeface="Times New Roman" pitchFamily="18" charset="0"/>
                          <a:cs typeface="Times New Roman" pitchFamily="18" charset="0"/>
                        </a:rPr>
                        <a:t> </a:t>
                      </a:r>
                      <a:r>
                        <a:rPr kumimoji="0" lang="en-US" sz="2600" b="0" i="0" u="none" strike="noStrike" cap="none" normalizeH="0" baseline="0" dirty="0" err="1">
                          <a:ln>
                            <a:noFill/>
                          </a:ln>
                          <a:solidFill>
                            <a:srgbClr val="6600FF"/>
                          </a:solidFill>
                          <a:effectLst/>
                          <a:latin typeface="Times New Roman" pitchFamily="18" charset="0"/>
                          <a:cs typeface="Times New Roman" pitchFamily="18" charset="0"/>
                        </a:rPr>
                        <a:t>tâm</a:t>
                      </a:r>
                      <a:r>
                        <a:rPr kumimoji="0" lang="en-US" sz="2600" b="0" i="0" u="none" strike="noStrike" cap="none" normalizeH="0" baseline="0" dirty="0">
                          <a:ln>
                            <a:noFill/>
                          </a:ln>
                          <a:solidFill>
                            <a:srgbClr val="6600FF"/>
                          </a:solidFill>
                          <a:effectLst/>
                          <a:latin typeface="Times New Roman" pitchFamily="18" charset="0"/>
                          <a:cs typeface="Times New Roman" pitchFamily="18" charset="0"/>
                        </a:rPr>
                        <a:t> (</a:t>
                      </a:r>
                      <a:r>
                        <a:rPr kumimoji="0" lang="en-US" sz="2600" b="0" i="0" u="none" strike="noStrike" cap="none" normalizeH="0" baseline="0" dirty="0" err="1">
                          <a:ln>
                            <a:noFill/>
                          </a:ln>
                          <a:solidFill>
                            <a:srgbClr val="6600FF"/>
                          </a:solidFill>
                          <a:effectLst/>
                          <a:latin typeface="Times New Roman" pitchFamily="18" charset="0"/>
                          <a:cs typeface="Times New Roman" pitchFamily="18" charset="0"/>
                        </a:rPr>
                        <a:t>Nơron</a:t>
                      </a:r>
                      <a:r>
                        <a:rPr kumimoji="0" lang="en-US" sz="2600" b="0" i="0" u="none" strike="noStrike" cap="none" normalizeH="0" baseline="0" dirty="0">
                          <a:ln>
                            <a:noFill/>
                          </a:ln>
                          <a:solidFill>
                            <a:srgbClr val="6600FF"/>
                          </a:solidFill>
                          <a:effectLst/>
                          <a:latin typeface="Times New Roman" pitchFamily="18" charset="0"/>
                          <a:cs typeface="Times New Roman" pitchFamily="18" charset="0"/>
                        </a:rPr>
                        <a:t> </a:t>
                      </a:r>
                      <a:r>
                        <a:rPr kumimoji="0" lang="en-US" sz="2600" b="0" i="0" u="none" strike="noStrike" cap="none" normalizeH="0" baseline="0" dirty="0" err="1">
                          <a:ln>
                            <a:noFill/>
                          </a:ln>
                          <a:solidFill>
                            <a:srgbClr val="6600FF"/>
                          </a:solidFill>
                          <a:effectLst/>
                          <a:latin typeface="Times New Roman" pitchFamily="18" charset="0"/>
                          <a:cs typeface="Times New Roman" pitchFamily="18" charset="0"/>
                        </a:rPr>
                        <a:t>cảm</a:t>
                      </a:r>
                      <a:r>
                        <a:rPr kumimoji="0" lang="en-US" sz="2600" b="0" i="0" u="none" strike="noStrike" cap="none" normalizeH="0" baseline="0" dirty="0">
                          <a:ln>
                            <a:noFill/>
                          </a:ln>
                          <a:solidFill>
                            <a:srgbClr val="6600FF"/>
                          </a:solidFill>
                          <a:effectLst/>
                          <a:latin typeface="Times New Roman" pitchFamily="18" charset="0"/>
                          <a:cs typeface="Times New Roman" pitchFamily="18" charset="0"/>
                        </a:rPr>
                        <a:t> </a:t>
                      </a:r>
                      <a:r>
                        <a:rPr kumimoji="0" lang="en-US" sz="2600" b="0" i="0" u="none" strike="noStrike" cap="none" normalizeH="0" baseline="0" dirty="0" err="1">
                          <a:ln>
                            <a:noFill/>
                          </a:ln>
                          <a:solidFill>
                            <a:srgbClr val="6600FF"/>
                          </a:solidFill>
                          <a:effectLst/>
                          <a:latin typeface="Times New Roman" pitchFamily="18" charset="0"/>
                          <a:cs typeface="Times New Roman" pitchFamily="18" charset="0"/>
                        </a:rPr>
                        <a:t>giác</a:t>
                      </a:r>
                      <a:r>
                        <a:rPr kumimoji="0" lang="en-US" sz="2600" b="0" i="0" u="none" strike="noStrike" cap="none" normalizeH="0" baseline="0" dirty="0">
                          <a:ln>
                            <a:noFill/>
                          </a:ln>
                          <a:solidFill>
                            <a:srgbClr val="6600FF"/>
                          </a:solidFill>
                          <a:effectLst/>
                          <a:latin typeface="Times New Roman" pitchFamily="18" charset="0"/>
                          <a:cs typeface="Times New Roman" pitchFamily="18" charset="0"/>
                        </a:rPr>
                        <a:t>)</a:t>
                      </a:r>
                    </a:p>
                  </a:txBody>
                  <a:tcPr marT="45711" marB="45711" anchor="ctr" horzOverflow="overflow">
                    <a:lnL w="28575"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a:ln>
                          <a:noFill/>
                        </a:ln>
                        <a:solidFill>
                          <a:srgbClr val="6600FF"/>
                        </a:solidFill>
                        <a:effectLst/>
                        <a:latin typeface="Times New Roman" pitchFamily="18" charset="0"/>
                        <a:cs typeface="Times New Roman" pitchFamily="18" charset="0"/>
                      </a:endParaRPr>
                    </a:p>
                  </a:txBody>
                  <a:tcPr marT="45711" marB="45711"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ECFAE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a:ln>
                          <a:noFill/>
                        </a:ln>
                        <a:solidFill>
                          <a:srgbClr val="6600FF"/>
                        </a:solidFill>
                        <a:effectLst/>
                        <a:latin typeface="Times New Roman" pitchFamily="18" charset="0"/>
                        <a:cs typeface="Times New Roman" pitchFamily="18" charset="0"/>
                      </a:endParaRPr>
                    </a:p>
                  </a:txBody>
                  <a:tcPr marT="45711" marB="45711" horzOverflow="overflow">
                    <a:lnL w="1905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ECFAEC"/>
                    </a:solidFill>
                  </a:tcPr>
                </a:tc>
                <a:extLst>
                  <a:ext uri="{0D108BD9-81ED-4DB2-BD59-A6C34878D82A}">
                    <a16:rowId xmlns:a16="http://schemas.microsoft.com/office/drawing/2014/main" xmlns="" val="10001"/>
                  </a:ext>
                </a:extLst>
              </a:tr>
              <a:tr h="9285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a:ln>
                            <a:noFill/>
                          </a:ln>
                          <a:solidFill>
                            <a:srgbClr val="6600FF"/>
                          </a:solidFill>
                          <a:effectLst/>
                          <a:latin typeface="Times New Roman" pitchFamily="18" charset="0"/>
                          <a:cs typeface="Times New Roman" pitchFamily="18" charset="0"/>
                        </a:rPr>
                        <a:t>Nơ ron trung gian (nơron liên lạc)</a:t>
                      </a:r>
                    </a:p>
                  </a:txBody>
                  <a:tcPr marT="45711" marB="45711" anchor="ctr" horzOverflow="overflow">
                    <a:lnL w="28575"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a:ln>
                          <a:noFill/>
                        </a:ln>
                        <a:solidFill>
                          <a:srgbClr val="6600FF"/>
                        </a:solidFill>
                        <a:effectLst/>
                        <a:latin typeface="Times New Roman" pitchFamily="18" charset="0"/>
                        <a:cs typeface="Times New Roman" pitchFamily="18" charset="0"/>
                      </a:endParaRPr>
                    </a:p>
                  </a:txBody>
                  <a:tcPr marT="45711" marB="45711"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ECFAE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a:ln>
                          <a:noFill/>
                        </a:ln>
                        <a:solidFill>
                          <a:srgbClr val="6600FF"/>
                        </a:solidFill>
                        <a:effectLst/>
                        <a:latin typeface="Times New Roman" pitchFamily="18" charset="0"/>
                        <a:cs typeface="Times New Roman" pitchFamily="18" charset="0"/>
                      </a:endParaRPr>
                    </a:p>
                  </a:txBody>
                  <a:tcPr marT="45711" marB="45711" horzOverflow="overflow">
                    <a:lnL w="1905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ECFAEC"/>
                    </a:solidFill>
                  </a:tcPr>
                </a:tc>
                <a:extLst>
                  <a:ext uri="{0D108BD9-81ED-4DB2-BD59-A6C34878D82A}">
                    <a16:rowId xmlns:a16="http://schemas.microsoft.com/office/drawing/2014/main" xmlns="" val="10002"/>
                  </a:ext>
                </a:extLst>
              </a:tr>
              <a:tr h="15998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a:ln>
                            <a:noFill/>
                          </a:ln>
                          <a:solidFill>
                            <a:srgbClr val="6600FF"/>
                          </a:solidFill>
                          <a:effectLst/>
                          <a:latin typeface="Times New Roman" pitchFamily="18" charset="0"/>
                          <a:cs typeface="Times New Roman" pitchFamily="18" charset="0"/>
                        </a:rPr>
                        <a:t>Nơ ron li tâm (nơron vận đông)</a:t>
                      </a:r>
                    </a:p>
                  </a:txBody>
                  <a:tcPr marT="45711" marB="45711" anchor="ctr" horzOverflow="overflow">
                    <a:lnL w="28575"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a:ln>
                          <a:noFill/>
                        </a:ln>
                        <a:solidFill>
                          <a:srgbClr val="6600FF"/>
                        </a:solidFill>
                        <a:effectLst/>
                        <a:latin typeface="Times New Roman" pitchFamily="18" charset="0"/>
                        <a:cs typeface="Times New Roman" pitchFamily="18" charset="0"/>
                      </a:endParaRPr>
                    </a:p>
                  </a:txBody>
                  <a:tcPr marT="45711" marB="45711"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ECFAE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a:ln>
                          <a:noFill/>
                        </a:ln>
                        <a:solidFill>
                          <a:srgbClr val="6600FF"/>
                        </a:solidFill>
                        <a:effectLst/>
                        <a:latin typeface="Times New Roman" pitchFamily="18" charset="0"/>
                        <a:cs typeface="Times New Roman" pitchFamily="18" charset="0"/>
                      </a:endParaRPr>
                    </a:p>
                  </a:txBody>
                  <a:tcPr marT="45711" marB="45711" horzOverflow="overflow">
                    <a:lnL w="1905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ECFAEC"/>
                    </a:solidFill>
                  </a:tcPr>
                </a:tc>
                <a:extLst>
                  <a:ext uri="{0D108BD9-81ED-4DB2-BD59-A6C34878D82A}">
                    <a16:rowId xmlns:a16="http://schemas.microsoft.com/office/drawing/2014/main" xmlns="" val="10003"/>
                  </a:ext>
                </a:extLst>
              </a:tr>
            </a:tbl>
          </a:graphicData>
        </a:graphic>
      </p:graphicFrame>
      <p:sp>
        <p:nvSpPr>
          <p:cNvPr id="44056" name="Text Box 24">
            <a:extLst>
              <a:ext uri="{FF2B5EF4-FFF2-40B4-BE49-F238E27FC236}">
                <a16:creationId xmlns:a16="http://schemas.microsoft.com/office/drawing/2014/main" xmlns="" id="{F978F442-9529-A03E-92CF-0449A5FC9D13}"/>
              </a:ext>
            </a:extLst>
          </p:cNvPr>
          <p:cNvSpPr txBox="1">
            <a:spLocks noChangeArrowheads="1"/>
          </p:cNvSpPr>
          <p:nvPr/>
        </p:nvSpPr>
        <p:spPr bwMode="auto">
          <a:xfrm>
            <a:off x="914400" y="441325"/>
            <a:ext cx="7315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000">
                <a:solidFill>
                  <a:srgbClr val="0000FF"/>
                </a:solidFill>
                <a:latin typeface="Times New Roman" panose="02020603050405020304" pitchFamily="18" charset="0"/>
                <a:cs typeface="Times New Roman" panose="02020603050405020304" pitchFamily="18" charset="0"/>
              </a:rPr>
              <a:t>Bảng. Phân biệt các loại nơ ron</a:t>
            </a:r>
          </a:p>
        </p:txBody>
      </p:sp>
      <p:sp>
        <p:nvSpPr>
          <p:cNvPr id="44057" name="Text Box 25">
            <a:extLst>
              <a:ext uri="{FF2B5EF4-FFF2-40B4-BE49-F238E27FC236}">
                <a16:creationId xmlns:a16="http://schemas.microsoft.com/office/drawing/2014/main" xmlns="" id="{3BABDE16-B873-963E-CD55-2E3CC37EE36B}"/>
              </a:ext>
            </a:extLst>
          </p:cNvPr>
          <p:cNvSpPr txBox="1">
            <a:spLocks noChangeArrowheads="1"/>
          </p:cNvSpPr>
          <p:nvPr/>
        </p:nvSpPr>
        <p:spPr bwMode="auto">
          <a:xfrm>
            <a:off x="3048000" y="1660525"/>
            <a:ext cx="28194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500">
                <a:solidFill>
                  <a:srgbClr val="0000FF"/>
                </a:solidFill>
                <a:latin typeface="Times New Roman" panose="02020603050405020304" pitchFamily="18" charset="0"/>
                <a:cs typeface="Times New Roman" panose="02020603050405020304" pitchFamily="18" charset="0"/>
              </a:rPr>
              <a:t>Thân nằm bên ngoài trung ương TK</a:t>
            </a:r>
          </a:p>
        </p:txBody>
      </p:sp>
      <p:sp>
        <p:nvSpPr>
          <p:cNvPr id="44058" name="Text Box 26">
            <a:extLst>
              <a:ext uri="{FF2B5EF4-FFF2-40B4-BE49-F238E27FC236}">
                <a16:creationId xmlns:a16="http://schemas.microsoft.com/office/drawing/2014/main" xmlns="" id="{FC8C5BF3-AC9D-22F6-A234-18A3127C10A7}"/>
              </a:ext>
            </a:extLst>
          </p:cNvPr>
          <p:cNvSpPr txBox="1">
            <a:spLocks noChangeArrowheads="1"/>
          </p:cNvSpPr>
          <p:nvPr/>
        </p:nvSpPr>
        <p:spPr bwMode="auto">
          <a:xfrm>
            <a:off x="5943600" y="1660525"/>
            <a:ext cx="2971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500">
                <a:solidFill>
                  <a:srgbClr val="0000FF"/>
                </a:solidFill>
                <a:latin typeface="Times New Roman" panose="02020603050405020304" pitchFamily="18" charset="0"/>
                <a:cs typeface="Times New Roman" panose="02020603050405020304" pitchFamily="18" charset="0"/>
              </a:rPr>
              <a:t>Truyền xung TK về trung ương TK</a:t>
            </a:r>
          </a:p>
        </p:txBody>
      </p:sp>
      <p:sp>
        <p:nvSpPr>
          <p:cNvPr id="44059" name="Text Box 27">
            <a:extLst>
              <a:ext uri="{FF2B5EF4-FFF2-40B4-BE49-F238E27FC236}">
                <a16:creationId xmlns:a16="http://schemas.microsoft.com/office/drawing/2014/main" xmlns="" id="{7A025572-83A2-A885-E18D-CF07BA7B856A}"/>
              </a:ext>
            </a:extLst>
          </p:cNvPr>
          <p:cNvSpPr txBox="1">
            <a:spLocks noChangeArrowheads="1"/>
          </p:cNvSpPr>
          <p:nvPr/>
        </p:nvSpPr>
        <p:spPr bwMode="auto">
          <a:xfrm>
            <a:off x="3048000" y="2955925"/>
            <a:ext cx="28194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500">
                <a:solidFill>
                  <a:srgbClr val="0000FF"/>
                </a:solidFill>
                <a:latin typeface="Times New Roman" panose="02020603050405020304" pitchFamily="18" charset="0"/>
                <a:cs typeface="Times New Roman" panose="02020603050405020304" pitchFamily="18" charset="0"/>
              </a:rPr>
              <a:t>Nằm trong trung ương TK</a:t>
            </a:r>
          </a:p>
        </p:txBody>
      </p:sp>
      <p:sp>
        <p:nvSpPr>
          <p:cNvPr id="44060" name="Text Box 28">
            <a:extLst>
              <a:ext uri="{FF2B5EF4-FFF2-40B4-BE49-F238E27FC236}">
                <a16:creationId xmlns:a16="http://schemas.microsoft.com/office/drawing/2014/main" xmlns="" id="{D6EF6349-5E07-333F-93E4-336E9F33C62F}"/>
              </a:ext>
            </a:extLst>
          </p:cNvPr>
          <p:cNvSpPr txBox="1">
            <a:spLocks noChangeArrowheads="1"/>
          </p:cNvSpPr>
          <p:nvPr/>
        </p:nvSpPr>
        <p:spPr bwMode="auto">
          <a:xfrm>
            <a:off x="6019800" y="2955925"/>
            <a:ext cx="2895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500">
                <a:solidFill>
                  <a:srgbClr val="0000FF"/>
                </a:solidFill>
                <a:latin typeface="Times New Roman" panose="02020603050405020304" pitchFamily="18" charset="0"/>
                <a:cs typeface="Times New Roman" panose="02020603050405020304" pitchFamily="18" charset="0"/>
              </a:rPr>
              <a:t>Liên hệ giữa các nơron</a:t>
            </a:r>
          </a:p>
        </p:txBody>
      </p:sp>
      <p:sp>
        <p:nvSpPr>
          <p:cNvPr id="44061" name="Text Box 29">
            <a:extLst>
              <a:ext uri="{FF2B5EF4-FFF2-40B4-BE49-F238E27FC236}">
                <a16:creationId xmlns:a16="http://schemas.microsoft.com/office/drawing/2014/main" xmlns="" id="{9D30866C-1410-822D-0C1F-1C5B27F7430F}"/>
              </a:ext>
            </a:extLst>
          </p:cNvPr>
          <p:cNvSpPr txBox="1">
            <a:spLocks noChangeArrowheads="1"/>
          </p:cNvSpPr>
          <p:nvPr/>
        </p:nvSpPr>
        <p:spPr bwMode="auto">
          <a:xfrm>
            <a:off x="3048000" y="3870325"/>
            <a:ext cx="2895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500">
                <a:solidFill>
                  <a:srgbClr val="0000FF"/>
                </a:solidFill>
                <a:latin typeface="Times New Roman" panose="02020603050405020304" pitchFamily="18" charset="0"/>
                <a:cs typeface="Times New Roman" panose="02020603050405020304" pitchFamily="18" charset="0"/>
              </a:rPr>
              <a:t>Thân nằm trong trung ương TK, sợi trục hướng ra cơ quan phản ứng.</a:t>
            </a:r>
          </a:p>
        </p:txBody>
      </p:sp>
      <p:sp>
        <p:nvSpPr>
          <p:cNvPr id="44062" name="Text Box 30">
            <a:extLst>
              <a:ext uri="{FF2B5EF4-FFF2-40B4-BE49-F238E27FC236}">
                <a16:creationId xmlns:a16="http://schemas.microsoft.com/office/drawing/2014/main" xmlns="" id="{911DD3E4-C375-D732-74F5-69350062F256}"/>
              </a:ext>
            </a:extLst>
          </p:cNvPr>
          <p:cNvSpPr txBox="1">
            <a:spLocks noChangeArrowheads="1"/>
          </p:cNvSpPr>
          <p:nvPr/>
        </p:nvSpPr>
        <p:spPr bwMode="auto">
          <a:xfrm>
            <a:off x="6019800" y="4022725"/>
            <a:ext cx="28956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500">
                <a:solidFill>
                  <a:srgbClr val="0000FF"/>
                </a:solidFill>
                <a:latin typeface="Times New Roman" panose="02020603050405020304" pitchFamily="18" charset="0"/>
                <a:cs typeface="Times New Roman" panose="02020603050405020304" pitchFamily="18" charset="0"/>
              </a:rPr>
              <a:t>Truyền xung TK từ trung ương tới cơ quan phản ứng</a:t>
            </a:r>
          </a:p>
        </p:txBody>
      </p:sp>
      <p:sp>
        <p:nvSpPr>
          <p:cNvPr id="44065" name="Text Box 33">
            <a:extLst>
              <a:ext uri="{FF2B5EF4-FFF2-40B4-BE49-F238E27FC236}">
                <a16:creationId xmlns:a16="http://schemas.microsoft.com/office/drawing/2014/main" xmlns="" id="{26A549BA-5F0F-11D0-F6A5-57BD90A3FA63}"/>
              </a:ext>
            </a:extLst>
          </p:cNvPr>
          <p:cNvSpPr txBox="1">
            <a:spLocks noChangeArrowheads="1"/>
          </p:cNvSpPr>
          <p:nvPr/>
        </p:nvSpPr>
        <p:spPr bwMode="auto">
          <a:xfrm>
            <a:off x="76200" y="5562600"/>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dirty="0" err="1">
                <a:solidFill>
                  <a:srgbClr val="FF0000"/>
                </a:solidFill>
                <a:latin typeface="Times New Roman" pitchFamily="18" charset="0"/>
                <a:cs typeface="Times New Roman" panose="02020603050405020304" pitchFamily="18" charset="0"/>
              </a:rPr>
              <a:t>Em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có</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nhận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xét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gì</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về</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hướng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dẫn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truyền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xung</a:t>
            </a:r>
            <a:r>
              <a:rPr lang="en-US" altLang="en-US" sz="2800" dirty="0">
                <a:solidFill>
                  <a:srgbClr val="FF0000"/>
                </a:solidFill>
                <a:latin typeface="Times New Roman" panose="02020603050405020304" pitchFamily="18" charset="0"/>
                <a:cs typeface="Times New Roman" panose="02020603050405020304" pitchFamily="18" charset="0"/>
              </a:rPr>
              <a:t> TK ở </a:t>
            </a:r>
            <a:r>
              <a:rPr lang="en-US" altLang="en-US" sz="2800" dirty="0" err="1">
                <a:solidFill>
                  <a:srgbClr val="FF0000"/>
                </a:solidFill>
                <a:latin typeface="Times New Roman" panose="02020603050405020304" pitchFamily="18" charset="0"/>
                <a:cs typeface="Times New Roman" panose="02020603050405020304" pitchFamily="18" charset="0"/>
              </a:rPr>
              <a:t>nơron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hướng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tâm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nơron</a:t>
            </a:r>
            <a:r>
              <a:rPr lang="en-US" altLang="en-US" sz="2800" dirty="0">
                <a:solidFill>
                  <a:srgbClr val="FF0000"/>
                </a:solidFill>
                <a:latin typeface="Times New Roman" panose="02020603050405020304" pitchFamily="18" charset="0"/>
                <a:cs typeface="Times New Roman" panose="02020603050405020304" pitchFamily="18" charset="0"/>
              </a:rPr>
              <a:t> li </a:t>
            </a:r>
            <a:r>
              <a:rPr lang="en-US" altLang="en-US" sz="2800" dirty="0" err="1">
                <a:solidFill>
                  <a:srgbClr val="FF0000"/>
                </a:solidFill>
                <a:latin typeface="Times New Roman" panose="02020603050405020304" pitchFamily="18" charset="0"/>
                <a:cs typeface="Times New Roman" panose="02020603050405020304" pitchFamily="18" charset="0"/>
              </a:rPr>
              <a:t>tâm</a:t>
            </a:r>
            <a:r>
              <a:rPr lang="en-US" altLang="en-US" sz="28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4" fill="hold" nodeType="clickEffect">
                                  <p:stCondLst>
                                    <p:cond delay="0"/>
                                  </p:stCondLst>
                                  <p:childTnLst>
                                    <p:set>
                                      <p:cBhvr>
                                        <p:cTn id="10" dur="1" fill="hold">
                                          <p:stCondLst>
                                            <p:cond delay="0"/>
                                          </p:stCondLst>
                                        </p:cTn>
                                        <p:tgtEl>
                                          <p:spTgt spid="44144"/>
                                        </p:tgtEl>
                                        <p:attrNameLst>
                                          <p:attrName>style.visibility</p:attrName>
                                        </p:attrNameLst>
                                      </p:cBhvr>
                                      <p:to>
                                        <p:strVal val="visible"/>
                                      </p:to>
                                    </p:set>
                                    <p:animEffect transition="in" filter="wheel(4)">
                                      <p:cBhvr>
                                        <p:cTn id="11" dur="500"/>
                                        <p:tgtEl>
                                          <p:spTgt spid="4414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4057"/>
                                        </p:tgtEl>
                                        <p:attrNameLst>
                                          <p:attrName>style.visibility</p:attrName>
                                        </p:attrNameLst>
                                      </p:cBhvr>
                                      <p:to>
                                        <p:strVal val="visible"/>
                                      </p:to>
                                    </p:set>
                                    <p:anim calcmode="lin" valueType="num">
                                      <p:cBhvr additive="base">
                                        <p:cTn id="16" dur="500" fill="hold"/>
                                        <p:tgtEl>
                                          <p:spTgt spid="44057"/>
                                        </p:tgtEl>
                                        <p:attrNameLst>
                                          <p:attrName>ppt_x</p:attrName>
                                        </p:attrNameLst>
                                      </p:cBhvr>
                                      <p:tavLst>
                                        <p:tav tm="0">
                                          <p:val>
                                            <p:strVal val="#ppt_x"/>
                                          </p:val>
                                        </p:tav>
                                        <p:tav tm="100000">
                                          <p:val>
                                            <p:strVal val="#ppt_x"/>
                                          </p:val>
                                        </p:tav>
                                      </p:tavLst>
                                    </p:anim>
                                    <p:anim calcmode="lin" valueType="num">
                                      <p:cBhvr additive="base">
                                        <p:cTn id="17" dur="500" fill="hold"/>
                                        <p:tgtEl>
                                          <p:spTgt spid="44057"/>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4058"/>
                                        </p:tgtEl>
                                        <p:attrNameLst>
                                          <p:attrName>style.visibility</p:attrName>
                                        </p:attrNameLst>
                                      </p:cBhvr>
                                      <p:to>
                                        <p:strVal val="visible"/>
                                      </p:to>
                                    </p:set>
                                    <p:anim calcmode="lin" valueType="num">
                                      <p:cBhvr additive="base">
                                        <p:cTn id="22" dur="500" fill="hold"/>
                                        <p:tgtEl>
                                          <p:spTgt spid="44058"/>
                                        </p:tgtEl>
                                        <p:attrNameLst>
                                          <p:attrName>ppt_x</p:attrName>
                                        </p:attrNameLst>
                                      </p:cBhvr>
                                      <p:tavLst>
                                        <p:tav tm="0">
                                          <p:val>
                                            <p:strVal val="#ppt_x"/>
                                          </p:val>
                                        </p:tav>
                                        <p:tav tm="100000">
                                          <p:val>
                                            <p:strVal val="#ppt_x"/>
                                          </p:val>
                                        </p:tav>
                                      </p:tavLst>
                                    </p:anim>
                                    <p:anim calcmode="lin" valueType="num">
                                      <p:cBhvr additive="base">
                                        <p:cTn id="23" dur="500" fill="hold"/>
                                        <p:tgtEl>
                                          <p:spTgt spid="44058"/>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4059"/>
                                        </p:tgtEl>
                                        <p:attrNameLst>
                                          <p:attrName>style.visibility</p:attrName>
                                        </p:attrNameLst>
                                      </p:cBhvr>
                                      <p:to>
                                        <p:strVal val="visible"/>
                                      </p:to>
                                    </p:set>
                                    <p:anim calcmode="lin" valueType="num">
                                      <p:cBhvr additive="base">
                                        <p:cTn id="28" dur="500" fill="hold"/>
                                        <p:tgtEl>
                                          <p:spTgt spid="44059"/>
                                        </p:tgtEl>
                                        <p:attrNameLst>
                                          <p:attrName>ppt_x</p:attrName>
                                        </p:attrNameLst>
                                      </p:cBhvr>
                                      <p:tavLst>
                                        <p:tav tm="0">
                                          <p:val>
                                            <p:strVal val="#ppt_x"/>
                                          </p:val>
                                        </p:tav>
                                        <p:tav tm="100000">
                                          <p:val>
                                            <p:strVal val="#ppt_x"/>
                                          </p:val>
                                        </p:tav>
                                      </p:tavLst>
                                    </p:anim>
                                    <p:anim calcmode="lin" valueType="num">
                                      <p:cBhvr additive="base">
                                        <p:cTn id="29" dur="500" fill="hold"/>
                                        <p:tgtEl>
                                          <p:spTgt spid="44059"/>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4060"/>
                                        </p:tgtEl>
                                        <p:attrNameLst>
                                          <p:attrName>style.visibility</p:attrName>
                                        </p:attrNameLst>
                                      </p:cBhvr>
                                      <p:to>
                                        <p:strVal val="visible"/>
                                      </p:to>
                                    </p:set>
                                    <p:anim calcmode="lin" valueType="num">
                                      <p:cBhvr additive="base">
                                        <p:cTn id="34" dur="500" fill="hold"/>
                                        <p:tgtEl>
                                          <p:spTgt spid="44060"/>
                                        </p:tgtEl>
                                        <p:attrNameLst>
                                          <p:attrName>ppt_x</p:attrName>
                                        </p:attrNameLst>
                                      </p:cBhvr>
                                      <p:tavLst>
                                        <p:tav tm="0">
                                          <p:val>
                                            <p:strVal val="#ppt_x"/>
                                          </p:val>
                                        </p:tav>
                                        <p:tav tm="100000">
                                          <p:val>
                                            <p:strVal val="#ppt_x"/>
                                          </p:val>
                                        </p:tav>
                                      </p:tavLst>
                                    </p:anim>
                                    <p:anim calcmode="lin" valueType="num">
                                      <p:cBhvr additive="base">
                                        <p:cTn id="35" dur="500" fill="hold"/>
                                        <p:tgtEl>
                                          <p:spTgt spid="44060"/>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4061"/>
                                        </p:tgtEl>
                                        <p:attrNameLst>
                                          <p:attrName>style.visibility</p:attrName>
                                        </p:attrNameLst>
                                      </p:cBhvr>
                                      <p:to>
                                        <p:strVal val="visible"/>
                                      </p:to>
                                    </p:set>
                                    <p:anim calcmode="lin" valueType="num">
                                      <p:cBhvr additive="base">
                                        <p:cTn id="40" dur="500" fill="hold"/>
                                        <p:tgtEl>
                                          <p:spTgt spid="44061"/>
                                        </p:tgtEl>
                                        <p:attrNameLst>
                                          <p:attrName>ppt_x</p:attrName>
                                        </p:attrNameLst>
                                      </p:cBhvr>
                                      <p:tavLst>
                                        <p:tav tm="0">
                                          <p:val>
                                            <p:strVal val="#ppt_x"/>
                                          </p:val>
                                        </p:tav>
                                        <p:tav tm="100000">
                                          <p:val>
                                            <p:strVal val="#ppt_x"/>
                                          </p:val>
                                        </p:tav>
                                      </p:tavLst>
                                    </p:anim>
                                    <p:anim calcmode="lin" valueType="num">
                                      <p:cBhvr additive="base">
                                        <p:cTn id="41" dur="500" fill="hold"/>
                                        <p:tgtEl>
                                          <p:spTgt spid="44061"/>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4062"/>
                                        </p:tgtEl>
                                        <p:attrNameLst>
                                          <p:attrName>style.visibility</p:attrName>
                                        </p:attrNameLst>
                                      </p:cBhvr>
                                      <p:to>
                                        <p:strVal val="visible"/>
                                      </p:to>
                                    </p:set>
                                    <p:anim calcmode="lin" valueType="num">
                                      <p:cBhvr additive="base">
                                        <p:cTn id="46" dur="500" fill="hold"/>
                                        <p:tgtEl>
                                          <p:spTgt spid="44062"/>
                                        </p:tgtEl>
                                        <p:attrNameLst>
                                          <p:attrName>ppt_x</p:attrName>
                                        </p:attrNameLst>
                                      </p:cBhvr>
                                      <p:tavLst>
                                        <p:tav tm="0">
                                          <p:val>
                                            <p:strVal val="#ppt_x"/>
                                          </p:val>
                                        </p:tav>
                                        <p:tav tm="100000">
                                          <p:val>
                                            <p:strVal val="#ppt_x"/>
                                          </p:val>
                                        </p:tav>
                                      </p:tavLst>
                                    </p:anim>
                                    <p:anim calcmode="lin" valueType="num">
                                      <p:cBhvr additive="base">
                                        <p:cTn id="47" dur="500" fill="hold"/>
                                        <p:tgtEl>
                                          <p:spTgt spid="44062"/>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4065"/>
                                        </p:tgtEl>
                                        <p:attrNameLst>
                                          <p:attrName>style.visibility</p:attrName>
                                        </p:attrNameLst>
                                      </p:cBhvr>
                                      <p:to>
                                        <p:strVal val="visible"/>
                                      </p:to>
                                    </p:set>
                                    <p:animEffect transition="in" filter="checkerboard(across)">
                                      <p:cBhvr>
                                        <p:cTn id="52" dur="500"/>
                                        <p:tgtEl>
                                          <p:spTgt spid="44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56" grpId="0" autoUpdateAnimBg="0"/>
      <p:bldP spid="44057" grpId="0" autoUpdateAnimBg="0"/>
      <p:bldP spid="44058" grpId="0" autoUpdateAnimBg="0"/>
      <p:bldP spid="44059" grpId="0" autoUpdateAnimBg="0"/>
      <p:bldP spid="44060" grpId="0" autoUpdateAnimBg="0"/>
      <p:bldP spid="44061" grpId="0" autoUpdateAnimBg="0"/>
      <p:bldP spid="44062" grpId="0" autoUpdateAnimBg="0"/>
      <p:bldP spid="4406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xmlns="" id="{49AABF34-F447-4972-B1CE-1383ADE2B016}"/>
              </a:ext>
            </a:extLst>
          </p:cNvPr>
          <p:cNvSpPr txBox="1">
            <a:spLocks noChangeArrowheads="1"/>
          </p:cNvSpPr>
          <p:nvPr/>
        </p:nvSpPr>
        <p:spPr bwMode="auto">
          <a:xfrm>
            <a:off x="1905000" y="-76200"/>
            <a:ext cx="525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Bài</a:t>
            </a:r>
            <a:r>
              <a:rPr lang="en-US" altLang="en-US" sz="3600" b="1" dirty="0">
                <a:solidFill>
                  <a:srgbClr val="0000FF"/>
                </a:solidFill>
                <a:latin typeface="Times New Roman" panose="02020603050405020304" pitchFamily="18" charset="0"/>
                <a:cs typeface="Times New Roman" panose="02020603050405020304" pitchFamily="18" charset="0"/>
              </a:rPr>
              <a:t> 6: PHẢN XẠ</a:t>
            </a:r>
          </a:p>
        </p:txBody>
      </p:sp>
      <p:sp>
        <p:nvSpPr>
          <p:cNvPr id="12291" name="Text Box 3">
            <a:extLst>
              <a:ext uri="{FF2B5EF4-FFF2-40B4-BE49-F238E27FC236}">
                <a16:creationId xmlns:a16="http://schemas.microsoft.com/office/drawing/2014/main" xmlns="" id="{746490F8-52B9-AB14-654B-93CF1DF2D596}"/>
              </a:ext>
            </a:extLst>
          </p:cNvPr>
          <p:cNvSpPr txBox="1">
            <a:spLocks noChangeArrowheads="1"/>
          </p:cNvSpPr>
          <p:nvPr/>
        </p:nvSpPr>
        <p:spPr bwMode="auto">
          <a:xfrm>
            <a:off x="76200" y="365125"/>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I. </a:t>
            </a:r>
            <a:r>
              <a:rPr lang="en-US" altLang="en-US" sz="3000" u="sng" dirty="0" err="1">
                <a:latin typeface="Times New Roman" panose="02020603050405020304" pitchFamily="18" charset="0"/>
                <a:cs typeface="Times New Roman" panose="02020603050405020304" pitchFamily="18" charset="0"/>
              </a:rPr>
              <a:t>Cấu</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tạo</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và</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chức</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năng</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của</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nơron</a:t>
            </a:r>
            <a:r>
              <a:rPr lang="en-US" altLang="en-US" sz="3000" dirty="0">
                <a:latin typeface="Times New Roman" panose="02020603050405020304" pitchFamily="18" charset="0"/>
                <a:cs typeface="Times New Roman" panose="02020603050405020304" pitchFamily="18" charset="0"/>
              </a:rPr>
              <a:t>:</a:t>
            </a:r>
          </a:p>
        </p:txBody>
      </p:sp>
      <p:sp>
        <p:nvSpPr>
          <p:cNvPr id="89096" name="Text Box 8">
            <a:extLst>
              <a:ext uri="{FF2B5EF4-FFF2-40B4-BE49-F238E27FC236}">
                <a16:creationId xmlns:a16="http://schemas.microsoft.com/office/drawing/2014/main" xmlns="" id="{41AA57FE-ACF1-3026-CD6C-DD33A5CF812B}"/>
              </a:ext>
            </a:extLst>
          </p:cNvPr>
          <p:cNvSpPr txBox="1">
            <a:spLocks noChangeArrowheads="1"/>
          </p:cNvSpPr>
          <p:nvPr/>
        </p:nvSpPr>
        <p:spPr bwMode="auto">
          <a:xfrm>
            <a:off x="76200" y="762000"/>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II. </a:t>
            </a:r>
            <a:r>
              <a:rPr lang="en-US" altLang="en-US" sz="3000" u="sng" dirty="0" err="1">
                <a:latin typeface="Times New Roman" panose="02020603050405020304" pitchFamily="18" charset="0"/>
                <a:cs typeface="Times New Roman" panose="02020603050405020304" pitchFamily="18" charset="0"/>
              </a:rPr>
              <a:t>Cung</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phản</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xạ</a:t>
            </a:r>
            <a:r>
              <a:rPr lang="en-US" altLang="en-US" sz="3000" dirty="0">
                <a:latin typeface="Times New Roman" panose="02020603050405020304" pitchFamily="18" charset="0"/>
                <a:cs typeface="Times New Roman" panose="02020603050405020304" pitchFamily="18" charset="0"/>
              </a:rPr>
              <a:t>:</a:t>
            </a:r>
          </a:p>
        </p:txBody>
      </p:sp>
      <p:sp>
        <p:nvSpPr>
          <p:cNvPr id="89097" name="Text Box 9">
            <a:extLst>
              <a:ext uri="{FF2B5EF4-FFF2-40B4-BE49-F238E27FC236}">
                <a16:creationId xmlns:a16="http://schemas.microsoft.com/office/drawing/2014/main" xmlns="" id="{70E83547-A2FA-5A48-D175-4F9F690A57B4}"/>
              </a:ext>
            </a:extLst>
          </p:cNvPr>
          <p:cNvSpPr txBox="1">
            <a:spLocks noChangeArrowheads="1"/>
          </p:cNvSpPr>
          <p:nvPr/>
        </p:nvSpPr>
        <p:spPr bwMode="auto">
          <a:xfrm>
            <a:off x="76200" y="1158875"/>
            <a:ext cx="891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1. </a:t>
            </a:r>
            <a:r>
              <a:rPr lang="en-US" altLang="en-US" sz="3000" u="sng" dirty="0" err="1">
                <a:latin typeface="Times New Roman" panose="02020603050405020304" pitchFamily="18" charset="0"/>
                <a:cs typeface="Times New Roman" panose="02020603050405020304" pitchFamily="18" charset="0"/>
              </a:rPr>
              <a:t>Phản</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xạ</a:t>
            </a:r>
            <a:r>
              <a:rPr lang="en-US" altLang="en-US" sz="3000" dirty="0">
                <a:latin typeface="Times New Roman" panose="02020603050405020304" pitchFamily="18" charset="0"/>
                <a:cs typeface="Times New Roman" panose="02020603050405020304" pitchFamily="18" charset="0"/>
              </a:rPr>
              <a:t>:</a:t>
            </a:r>
          </a:p>
        </p:txBody>
      </p:sp>
      <p:sp>
        <p:nvSpPr>
          <p:cNvPr id="89098" name="Text Box 10">
            <a:extLst>
              <a:ext uri="{FF2B5EF4-FFF2-40B4-BE49-F238E27FC236}">
                <a16:creationId xmlns:a16="http://schemas.microsoft.com/office/drawing/2014/main" xmlns="" id="{CB2D50D7-FFBA-00D6-C918-C19917513FFD}"/>
              </a:ext>
            </a:extLst>
          </p:cNvPr>
          <p:cNvSpPr txBox="1">
            <a:spLocks noChangeArrowheads="1"/>
          </p:cNvSpPr>
          <p:nvPr/>
        </p:nvSpPr>
        <p:spPr bwMode="auto">
          <a:xfrm>
            <a:off x="76200" y="2514600"/>
            <a:ext cx="8915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solidFill>
                  <a:srgbClr val="FF0000"/>
                </a:solidFill>
                <a:latin typeface="Times New Roman" panose="02020603050405020304" pitchFamily="18" charset="0"/>
                <a:cs typeface="Times New Roman" panose="02020603050405020304" pitchFamily="18" charset="0"/>
              </a:rPr>
              <a:t>- Cho 1 </a:t>
            </a:r>
            <a:r>
              <a:rPr lang="en-US" altLang="en-US" sz="3000" dirty="0" err="1">
                <a:solidFill>
                  <a:srgbClr val="FF0000"/>
                </a:solidFill>
                <a:latin typeface="Times New Roman" panose="02020603050405020304" pitchFamily="18" charset="0"/>
                <a:cs typeface="Times New Roman" panose="02020603050405020304" pitchFamily="18" charset="0"/>
              </a:rPr>
              <a:t>số</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ví</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dụ</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về</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phản</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xạ</a:t>
            </a:r>
            <a:r>
              <a:rPr lang="en-US" altLang="en-US" sz="3000" dirty="0">
                <a:solidFill>
                  <a:srgbClr val="FF0000"/>
                </a:solidFill>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Phản</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xạ</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là</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gì</a:t>
            </a:r>
            <a:r>
              <a:rPr lang="en-US" altLang="en-US" sz="3000" dirty="0">
                <a:solidFill>
                  <a:srgbClr val="FF0000"/>
                </a:solidFill>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Hiện</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tượng</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cảm</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ứng</a:t>
            </a:r>
            <a:r>
              <a:rPr lang="en-US" altLang="en-US" sz="3000" dirty="0">
                <a:solidFill>
                  <a:srgbClr val="FF0000"/>
                </a:solidFill>
                <a:latin typeface="Times New Roman" panose="02020603050405020304" pitchFamily="18" charset="0"/>
                <a:cs typeface="Times New Roman" panose="02020603050405020304" pitchFamily="18" charset="0"/>
              </a:rPr>
              <a:t> ở </a:t>
            </a:r>
            <a:r>
              <a:rPr lang="en-US" altLang="en-US" sz="3000" dirty="0" err="1">
                <a:solidFill>
                  <a:srgbClr val="FF0000"/>
                </a:solidFill>
                <a:latin typeface="Times New Roman" panose="02020603050405020304" pitchFamily="18" charset="0"/>
                <a:cs typeface="Times New Roman" panose="02020603050405020304" pitchFamily="18" charset="0"/>
              </a:rPr>
              <a:t>thực</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vật</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chạm</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tay</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vào</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cây</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trinh</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nữ</a:t>
            </a:r>
            <a:r>
              <a:rPr lang="en-US" altLang="en-US" sz="3000" dirty="0">
                <a:solidFill>
                  <a:srgbClr val="FF0000"/>
                </a:solidFill>
                <a:latin typeface="Times New Roman" panose="02020603050405020304" pitchFamily="18" charset="0"/>
                <a:cs typeface="Times New Roman" panose="02020603050405020304" pitchFamily="18" charset="0"/>
              </a:rPr>
              <a:t>, lá </a:t>
            </a:r>
            <a:r>
              <a:rPr lang="en-US" altLang="en-US" sz="3000" dirty="0" err="1">
                <a:solidFill>
                  <a:srgbClr val="FF0000"/>
                </a:solidFill>
                <a:latin typeface="Times New Roman" panose="02020603050405020304" pitchFamily="18" charset="0"/>
                <a:cs typeface="Times New Roman" panose="02020603050405020304" pitchFamily="18" charset="0"/>
              </a:rPr>
              <a:t>cụp</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lại</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có</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phải</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là</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phản</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xạ</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không</a:t>
            </a:r>
            <a:r>
              <a:rPr lang="en-US" altLang="en-US" sz="3000" dirty="0">
                <a:solidFill>
                  <a:srgbClr val="FF0000"/>
                </a:solidFill>
                <a:latin typeface="Times New Roman" panose="02020603050405020304" pitchFamily="18" charset="0"/>
                <a:cs typeface="Times New Roman" panose="02020603050405020304" pitchFamily="18" charset="0"/>
              </a:rPr>
              <a:t>? Vì </a:t>
            </a:r>
            <a:r>
              <a:rPr lang="en-US" altLang="en-US" sz="3000" dirty="0" err="1">
                <a:solidFill>
                  <a:srgbClr val="FF0000"/>
                </a:solidFill>
                <a:latin typeface="Times New Roman" panose="02020603050405020304" pitchFamily="18" charset="0"/>
                <a:cs typeface="Times New Roman" panose="02020603050405020304" pitchFamily="18" charset="0"/>
              </a:rPr>
              <a:t>sao</a:t>
            </a:r>
            <a:r>
              <a:rPr lang="en-US" altLang="en-US" sz="3000" dirty="0">
                <a:solidFill>
                  <a:srgbClr val="FF0000"/>
                </a:solidFill>
                <a:latin typeface="Times New Roman" panose="02020603050405020304" pitchFamily="18" charset="0"/>
                <a:cs typeface="Times New Roman" panose="02020603050405020304" pitchFamily="18" charset="0"/>
              </a:rPr>
              <a:t>? </a:t>
            </a:r>
          </a:p>
        </p:txBody>
      </p:sp>
      <p:sp>
        <p:nvSpPr>
          <p:cNvPr id="89101" name="Text Box 13">
            <a:extLst>
              <a:ext uri="{FF2B5EF4-FFF2-40B4-BE49-F238E27FC236}">
                <a16:creationId xmlns:a16="http://schemas.microsoft.com/office/drawing/2014/main" xmlns="" id="{FE09EB67-7093-55D5-904B-08649D2DB3B4}"/>
              </a:ext>
            </a:extLst>
          </p:cNvPr>
          <p:cNvSpPr txBox="1">
            <a:spLocks noChangeArrowheads="1"/>
          </p:cNvSpPr>
          <p:nvPr/>
        </p:nvSpPr>
        <p:spPr bwMode="auto">
          <a:xfrm>
            <a:off x="76200" y="1600200"/>
            <a:ext cx="8915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Đọc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thông</a:t>
            </a:r>
            <a:r>
              <a:rPr lang="en-US" altLang="en-US" sz="3000" dirty="0">
                <a:latin typeface="Times New Roman" panose="02020603050405020304" pitchFamily="18" charset="0"/>
                <a:cs typeface="Times New Roman" panose="02020603050405020304" pitchFamily="18" charset="0"/>
              </a:rPr>
              <a:t> tin SGK, </a:t>
            </a:r>
            <a:r>
              <a:rPr lang="en-US" altLang="en-US" sz="3000" dirty="0" err="1">
                <a:latin typeface="Times New Roman" panose="02020603050405020304" pitchFamily="18" charset="0"/>
                <a:cs typeface="Times New Roman" panose="02020603050405020304" pitchFamily="18" charset="0"/>
              </a:rPr>
              <a:t>trả</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lời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các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câu</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hỏi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sau</a:t>
            </a:r>
            <a:r>
              <a:rPr lang="en-US" altLang="en-US" sz="30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9096"/>
                                        </p:tgtEl>
                                        <p:attrNameLst>
                                          <p:attrName>style.visibility</p:attrName>
                                        </p:attrNameLst>
                                      </p:cBhvr>
                                      <p:to>
                                        <p:strVal val="visible"/>
                                      </p:to>
                                    </p:set>
                                    <p:animEffect transition="in" filter="checkerboard(across)">
                                      <p:cBhvr>
                                        <p:cTn id="7" dur="500"/>
                                        <p:tgtEl>
                                          <p:spTgt spid="890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9097"/>
                                        </p:tgtEl>
                                        <p:attrNameLst>
                                          <p:attrName>style.visibility</p:attrName>
                                        </p:attrNameLst>
                                      </p:cBhvr>
                                      <p:to>
                                        <p:strVal val="visible"/>
                                      </p:to>
                                    </p:set>
                                    <p:animEffect transition="in" filter="checkerboard(across)">
                                      <p:cBhvr>
                                        <p:cTn id="12" dur="500"/>
                                        <p:tgtEl>
                                          <p:spTgt spid="89097"/>
                                        </p:tgtEl>
                                      </p:cBhvr>
                                    </p:animEffect>
                                  </p:childTnLst>
                                </p:cTn>
                              </p:par>
                              <p:par>
                                <p:cTn id="13" presetID="27" presetClass="entr" presetSubtype="0" fill="hold" grpId="0" nodeType="withEffect">
                                  <p:stCondLst>
                                    <p:cond delay="0"/>
                                  </p:stCondLst>
                                  <p:iterate type="lt">
                                    <p:tmPct val="50000"/>
                                  </p:iterate>
                                  <p:childTnLst>
                                    <p:set>
                                      <p:cBhvr>
                                        <p:cTn id="14" dur="1" fill="hold">
                                          <p:stCondLst>
                                            <p:cond delay="0"/>
                                          </p:stCondLst>
                                        </p:cTn>
                                        <p:tgtEl>
                                          <p:spTgt spid="89101"/>
                                        </p:tgtEl>
                                        <p:attrNameLst>
                                          <p:attrName>style.visibility</p:attrName>
                                        </p:attrNameLst>
                                      </p:cBhvr>
                                      <p:to>
                                        <p:strVal val="visible"/>
                                      </p:to>
                                    </p:set>
                                    <p:anim calcmode="discrete" valueType="clr">
                                      <p:cBhvr override="childStyle">
                                        <p:cTn id="15" dur="80"/>
                                        <p:tgtEl>
                                          <p:spTgt spid="89101"/>
                                        </p:tgtEl>
                                        <p:attrNameLst>
                                          <p:attrName>style.color</p:attrName>
                                        </p:attrNameLst>
                                      </p:cBhvr>
                                      <p:tavLst>
                                        <p:tav tm="0">
                                          <p:val>
                                            <p:clrVal>
                                              <a:srgbClr val="66FF33"/>
                                            </p:clrVal>
                                          </p:val>
                                        </p:tav>
                                        <p:tav tm="50000">
                                          <p:val>
                                            <p:clrVal>
                                              <a:srgbClr val="6600FF"/>
                                            </p:clrVal>
                                          </p:val>
                                        </p:tav>
                                      </p:tavLst>
                                    </p:anim>
                                    <p:anim calcmode="discrete" valueType="clr">
                                      <p:cBhvr>
                                        <p:cTn id="16" dur="80"/>
                                        <p:tgtEl>
                                          <p:spTgt spid="89101"/>
                                        </p:tgtEl>
                                        <p:attrNameLst>
                                          <p:attrName>fillcolor</p:attrName>
                                        </p:attrNameLst>
                                      </p:cBhvr>
                                      <p:tavLst>
                                        <p:tav tm="0">
                                          <p:val>
                                            <p:clrVal>
                                              <a:schemeClr val="accent2"/>
                                            </p:clrVal>
                                          </p:val>
                                        </p:tav>
                                        <p:tav tm="50000">
                                          <p:val>
                                            <p:clrVal>
                                              <a:schemeClr val="hlink"/>
                                            </p:clrVal>
                                          </p:val>
                                        </p:tav>
                                      </p:tavLst>
                                    </p:anim>
                                    <p:set>
                                      <p:cBhvr>
                                        <p:cTn id="17" dur="80"/>
                                        <p:tgtEl>
                                          <p:spTgt spid="89101"/>
                                        </p:tgtEl>
                                        <p:attrNameLst>
                                          <p:attrName>fill.type</p:attrName>
                                        </p:attrNameLst>
                                      </p:cBhvr>
                                      <p:to>
                                        <p:strVal val="solid"/>
                                      </p:to>
                                    </p:set>
                                  </p:childTnLst>
                                </p:cTn>
                              </p:par>
                              <p:par>
                                <p:cTn id="18" presetID="27" presetClass="entr" presetSubtype="0" fill="hold" grpId="0" nodeType="withEffect">
                                  <p:stCondLst>
                                    <p:cond delay="0"/>
                                  </p:stCondLst>
                                  <p:iterate type="lt">
                                    <p:tmPct val="50000"/>
                                  </p:iterate>
                                  <p:childTnLst>
                                    <p:set>
                                      <p:cBhvr>
                                        <p:cTn id="19" dur="1" fill="hold">
                                          <p:stCondLst>
                                            <p:cond delay="0"/>
                                          </p:stCondLst>
                                        </p:cTn>
                                        <p:tgtEl>
                                          <p:spTgt spid="89098"/>
                                        </p:tgtEl>
                                        <p:attrNameLst>
                                          <p:attrName>style.visibility</p:attrName>
                                        </p:attrNameLst>
                                      </p:cBhvr>
                                      <p:to>
                                        <p:strVal val="visible"/>
                                      </p:to>
                                    </p:set>
                                    <p:anim calcmode="discrete" valueType="clr">
                                      <p:cBhvr override="childStyle">
                                        <p:cTn id="20" dur="80"/>
                                        <p:tgtEl>
                                          <p:spTgt spid="89098"/>
                                        </p:tgtEl>
                                        <p:attrNameLst>
                                          <p:attrName>style.color</p:attrName>
                                        </p:attrNameLst>
                                      </p:cBhvr>
                                      <p:tavLst>
                                        <p:tav tm="0">
                                          <p:val>
                                            <p:clrVal>
                                              <a:srgbClr val="66FF33"/>
                                            </p:clrVal>
                                          </p:val>
                                        </p:tav>
                                        <p:tav tm="50000">
                                          <p:val>
                                            <p:clrVal>
                                              <a:srgbClr val="6600FF"/>
                                            </p:clrVal>
                                          </p:val>
                                        </p:tav>
                                      </p:tavLst>
                                    </p:anim>
                                    <p:anim calcmode="discrete" valueType="clr">
                                      <p:cBhvr>
                                        <p:cTn id="21" dur="80"/>
                                        <p:tgtEl>
                                          <p:spTgt spid="89098"/>
                                        </p:tgtEl>
                                        <p:attrNameLst>
                                          <p:attrName>fillcolor</p:attrName>
                                        </p:attrNameLst>
                                      </p:cBhvr>
                                      <p:tavLst>
                                        <p:tav tm="0">
                                          <p:val>
                                            <p:clrVal>
                                              <a:schemeClr val="accent2"/>
                                            </p:clrVal>
                                          </p:val>
                                        </p:tav>
                                        <p:tav tm="50000">
                                          <p:val>
                                            <p:clrVal>
                                              <a:schemeClr val="hlink"/>
                                            </p:clrVal>
                                          </p:val>
                                        </p:tav>
                                      </p:tavLst>
                                    </p:anim>
                                    <p:set>
                                      <p:cBhvr>
                                        <p:cTn id="22" dur="80"/>
                                        <p:tgtEl>
                                          <p:spTgt spid="89098"/>
                                        </p:tgtEl>
                                        <p:attrNameLst>
                                          <p:attrName>fill.type</p:attrName>
                                        </p:attrNameLst>
                                      </p:cBhvr>
                                      <p:to>
                                        <p:strVal val="solid"/>
                                      </p:to>
                                    </p:set>
                                  </p:childTnLst>
                                </p:cTn>
                              </p:par>
                              <p:par>
                                <p:cTn id="23" presetID="20" presetClass="emph" presetSubtype="0" fill="hold" grpId="1" nodeType="withEffect">
                                  <p:stCondLst>
                                    <p:cond delay="0"/>
                                  </p:stCondLst>
                                  <p:iterate type="lt">
                                    <p:tmPct val="10000"/>
                                  </p:iterate>
                                  <p:childTnLst>
                                    <p:set>
                                      <p:cBhvr override="childStyle">
                                        <p:cTn id="24" dur="500" autoRev="1" fill="hold"/>
                                        <p:tgtEl>
                                          <p:spTgt spid="89098"/>
                                        </p:tgtEl>
                                        <p:attrNameLst>
                                          <p:attrName>style.color</p:attrName>
                                        </p:attrNameLst>
                                      </p:cBhvr>
                                      <p:to>
                                        <p:clrVal>
                                          <a:srgbClr val="FF0000"/>
                                        </p:clrVal>
                                      </p:to>
                                    </p:set>
                                    <p:set>
                                      <p:cBhvr>
                                        <p:cTn id="25" dur="500" autoRev="1" fill="hold"/>
                                        <p:tgtEl>
                                          <p:spTgt spid="89098"/>
                                        </p:tgtEl>
                                        <p:attrNameLst>
                                          <p:attrName>fillcolor</p:attrName>
                                        </p:attrNameLst>
                                      </p:cBhvr>
                                      <p:to>
                                        <p:clrVal>
                                          <a:srgbClr val="FF0000"/>
                                        </p:clrVal>
                                      </p:to>
                                    </p:set>
                                    <p:set>
                                      <p:cBhvr>
                                        <p:cTn id="26" dur="500" autoRev="1" fill="hold"/>
                                        <p:tgtEl>
                                          <p:spTgt spid="8909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6" grpId="0"/>
      <p:bldP spid="89097" grpId="0"/>
      <p:bldP spid="89098" grpId="0"/>
      <p:bldP spid="89098" grpId="1"/>
      <p:bldP spid="8910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750</TotalTime>
  <Words>1544</Words>
  <Application>Microsoft Office PowerPoint</Application>
  <PresentationFormat>On-screen Show (4:3)</PresentationFormat>
  <Paragraphs>173</Paragraphs>
  <Slides>26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Default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Chọn câu trả lời đúng</vt:lpstr>
      <vt:lpstr>Chọn câu trả lời đúng</vt:lpstr>
      <vt:lpstr>PowerPoint Presentation</vt:lpstr>
    </vt:vector>
  </TitlesOfParts>
  <Company>www.toichiase.com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Ngô Thu - THCS Kim Đồng - Đại Lộc - Quảng Nam</dc:creator>
  <cp:lastModifiedBy>Admin</cp:lastModifiedBy>
  <cp:revision>46</cp:revision>
  <cp:lastPrinted>1601-01-01T00:00:00Z</cp:lastPrinted>
  <dcterms:created xsi:type="dcterms:W3CDTF">2011-08-29T16:16:43Z</dcterms:created>
  <dcterms:modified xsi:type="dcterms:W3CDTF">2022-06-30T13:10:52Z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